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Kulim Park"/>
      <p:regular r:id="rId31"/>
      <p:bold r:id="rId32"/>
      <p:italic r:id="rId33"/>
      <p:boldItalic r:id="rId34"/>
    </p:embeddedFont>
    <p:embeddedFont>
      <p:font typeface="Manrope"/>
      <p:regular r:id="rId35"/>
      <p:bold r:id="rId36"/>
    </p:embeddedFont>
    <p:embeddedFont>
      <p:font typeface="PT Sans"/>
      <p:regular r:id="rId37"/>
      <p:bold r:id="rId38"/>
      <p:italic r:id="rId39"/>
      <p:boldItalic r:id="rId40"/>
    </p:embeddedFont>
    <p:embeddedFont>
      <p:font typeface="Roboto Mono"/>
      <p:regular r:id="rId41"/>
      <p:bold r:id="rId42"/>
      <p:italic r:id="rId43"/>
      <p:boldItalic r:id="rId44"/>
    </p:embeddedFont>
    <p:embeddedFont>
      <p:font typeface="Kulim Park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30D9E-C0BB-4058-A996-7BC749A275ED}">
  <a:tblStyle styleId="{5E430D9E-C0BB-4058-A996-7BC749A275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42" Type="http://schemas.openxmlformats.org/officeDocument/2006/relationships/font" Target="fonts/RobotoMono-bold.fntdata"/><Relationship Id="rId41" Type="http://schemas.openxmlformats.org/officeDocument/2006/relationships/font" Target="fonts/RobotoMono-regular.fntdata"/><Relationship Id="rId44" Type="http://schemas.openxmlformats.org/officeDocument/2006/relationships/font" Target="fonts/RobotoMono-boldItalic.fntdata"/><Relationship Id="rId43" Type="http://schemas.openxmlformats.org/officeDocument/2006/relationships/font" Target="fonts/RobotoMono-italic.fntdata"/><Relationship Id="rId46" Type="http://schemas.openxmlformats.org/officeDocument/2006/relationships/font" Target="fonts/KulimParkSemiBold-bold.fntdata"/><Relationship Id="rId45" Type="http://schemas.openxmlformats.org/officeDocument/2006/relationships/font" Target="fonts/KulimPark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ulimParkSemiBold-boldItalic.fntdata"/><Relationship Id="rId47" Type="http://schemas.openxmlformats.org/officeDocument/2006/relationships/font" Target="fonts/KulimPark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ulimPark-regular.fntdata"/><Relationship Id="rId30" Type="http://schemas.openxmlformats.org/officeDocument/2006/relationships/slide" Target="slides/slide25.xml"/><Relationship Id="rId33" Type="http://schemas.openxmlformats.org/officeDocument/2006/relationships/font" Target="fonts/KulimPark-italic.fntdata"/><Relationship Id="rId32" Type="http://schemas.openxmlformats.org/officeDocument/2006/relationships/font" Target="fonts/KulimPark-bold.fntdata"/><Relationship Id="rId35" Type="http://schemas.openxmlformats.org/officeDocument/2006/relationships/font" Target="fonts/Manrope-regular.fntdata"/><Relationship Id="rId34" Type="http://schemas.openxmlformats.org/officeDocument/2006/relationships/font" Target="fonts/KulimPark-boldItalic.fntdata"/><Relationship Id="rId37" Type="http://schemas.openxmlformats.org/officeDocument/2006/relationships/font" Target="fonts/PTSans-regular.fntdata"/><Relationship Id="rId36" Type="http://schemas.openxmlformats.org/officeDocument/2006/relationships/font" Target="fonts/Manrope-bold.fntdata"/><Relationship Id="rId39" Type="http://schemas.openxmlformats.org/officeDocument/2006/relationships/font" Target="fonts/PTSans-italic.fntdata"/><Relationship Id="rId38" Type="http://schemas.openxmlformats.org/officeDocument/2006/relationships/font" Target="fonts/PT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Shiyang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ea7ea01f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ea7ea01f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Shiyang: replicate slide 11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f43a083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3f43a083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357fa3f6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357fa3f6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357fa3f6ab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357fa3f6ab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3f43a083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3f43a083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3ea7ea01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3ea7ea01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Tushar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3f31ec91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3f31ec91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Tushar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3f31ec91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3f31ec91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Tushar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MFCCs (Mel Frequency Cepstral Coefficients)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MFCCs capture the timbral (tone quality) aspects of audio, which are crucial for identifying emotions. Variations in pitch, tone, and vocal tract shape (all reflected in MFCCs) often change with emotional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Tip:</a:t>
            </a:r>
            <a:r>
              <a:rPr lang="en">
                <a:solidFill>
                  <a:schemeClr val="dk1"/>
                </a:solidFill>
              </a:rPr>
              <a:t> Extract multiple MFCCs (typically 13–40 coefficients) and consider their </a:t>
            </a:r>
            <a:r>
              <a:rPr b="1" lang="en">
                <a:solidFill>
                  <a:schemeClr val="dk1"/>
                </a:solidFill>
              </a:rPr>
              <a:t>delta</a:t>
            </a:r>
            <a:r>
              <a:rPr lang="en">
                <a:solidFill>
                  <a:schemeClr val="dk1"/>
                </a:solidFill>
              </a:rPr>
              <a:t> (rate of change) and </a:t>
            </a:r>
            <a:r>
              <a:rPr b="1" lang="en">
                <a:solidFill>
                  <a:schemeClr val="dk1"/>
                </a:solidFill>
              </a:rPr>
              <a:t>delta-delta</a:t>
            </a:r>
            <a:r>
              <a:rPr lang="en">
                <a:solidFill>
                  <a:schemeClr val="dk1"/>
                </a:solidFill>
              </a:rPr>
              <a:t> (acceleration) to capture temporal dynamics.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Chroma Vector</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Emotions can influence pitch usage and harmonic content. Chroma vectors represent pitch class information, which is useful for identifying tonal characteristics influenced by emotion (like higher pitch in excitement or lower pitch in sadness).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Spectral Centroid</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This reflects the "brightness" of the sound. Emotions like anger or excitement can push energy towards higher frequencies, while sadness may result in a lower centroid.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Spectral Flux</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Measures how quickly the power spectrum changes. Emotional speech often has more dynamic changes (like in surprise or anger), making this feature useful.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Energy</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Emotions strongly influence the loudness of speech. For instance, anger or joy is typically louder, while sadness is quieter.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Entropy of Energy</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Captures the abruptness and variability in energy. Excited or angry speech might show more variability compared to calm, neutral speech.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Spectral Rolloff</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Why?</a:t>
            </a:r>
            <a:r>
              <a:rPr lang="en">
                <a:solidFill>
                  <a:schemeClr val="dk1"/>
                </a:solidFill>
              </a:rPr>
              <a:t> Helps determine the skewness of the spectrum. High-energy emotions like anger may result in higher rolloff frequencies.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ea7ea01f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ea7ea01f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collects 8 batches and is run over 100 epochs. Each batch is fed into a 1 dimensional CNN, having the first 3 augmentations projected into 16, then 32 augmentations with 156 features each. It is then flattened into a 4992 </a:t>
            </a:r>
            <a:r>
              <a:rPr lang="en"/>
              <a:t>length</a:t>
            </a:r>
            <a:r>
              <a:rPr lang="en"/>
              <a:t> fully connected neural network, which lowers the output to 128, then to 7 with ReLU in each step to introduce non-linearity into the model. Even though this is simple, it worked the best for us. Tushar will explain the other models that we went through later.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ea7ea01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ea7ea01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doing so, we obtained our most optimal model, with roughly 60% in every emotion except for fear.</a:t>
            </a:r>
            <a:r>
              <a:rPr lang="en">
                <a:solidFill>
                  <a:schemeClr val="dk1"/>
                </a:solidFill>
              </a:rPr>
              <a:t> Although this is our best performing model, it is overfitting since our train accuracy is much higher than our validation accuracy</a:t>
            </a:r>
            <a:r>
              <a:rPr lang="en"/>
              <a:t>, as seen by the loss curve and accuracy curves. </a:t>
            </a:r>
            <a:r>
              <a:rPr lang="en"/>
              <a:t>Looking at our confusion matrix, we noticed that there is a good trend between the true and predicted labels. However, happy and angry were getting mixed up with fear, and sad was getting mistaken with neutral a lot.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4dc3920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4dc3920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Shiyang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3ea7ea01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3ea7ea01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now play a demo of some sound waves between happy, fear, and angry. We want the audience to vote to see which emotions they think these 3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issue behind our model might simply be because the emotions based on speech can be easily mistaken without facial expression data, and that our model is currently overfitting.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3f31ec914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3f31ec914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3f31ec914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3f31ec914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half: Shiyang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half: Tushar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f31ec914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3f31ec914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ea7ea01f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3ea7ea01f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3ea7ea01f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ea7ea01f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ad612980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ad612980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our project due to a heavily under-researched symptom- Alexithymia. Alexithymia is when a person has difficulty experiencing, identifying, and expressing emotions. It is not a mental health disorder but has links with PTSD and other mental health conditions. A study conducted in 1999 showed that the prevalence of alexithymia was around 13%. However, there are very few tools that are readily available to help patients with this impairment.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f31ec91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f31ec9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Isaac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such, we propose this as a solution. We intend to build out a system that processes both facial and speech emotional data to further advance human computer interactions to help individuals struggling with Alexithymia</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3f43a083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3f43a083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Tushar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ea7ea01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3ea7ea01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Xiao</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f31ec914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3f31ec914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first prepared the dataset by splitting it into 80% training and 20% validation.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b="1" lang="en">
                <a:solidFill>
                  <a:schemeClr val="dk1"/>
                </a:solidFill>
              </a:rPr>
            </a:br>
            <a:r>
              <a:rPr lang="en">
                <a:solidFill>
                  <a:schemeClr val="dk1"/>
                </a:solidFill>
              </a:rPr>
              <a:t>The bar chart shows the distribution of emotions in the dataset. We can see some class imbalance, particularly for emotions like 'disgust,' which is underrepresented.</a:t>
            </a:r>
            <a:endParaRPr>
              <a:solidFill>
                <a:schemeClr val="dk1"/>
              </a:solidFill>
            </a:endParaRPr>
          </a:p>
          <a:p>
            <a:pPr indent="0" lvl="0" marL="0" rtl="0" algn="l">
              <a:lnSpc>
                <a:spcPct val="115000"/>
              </a:lnSpc>
              <a:spcBef>
                <a:spcPts val="0"/>
              </a:spcBef>
              <a:spcAft>
                <a:spcPts val="0"/>
              </a:spcAft>
              <a:buNone/>
            </a:pPr>
            <a:br>
              <a:rPr b="1" lang="en">
                <a:solidFill>
                  <a:schemeClr val="dk1"/>
                </a:solidFill>
              </a:rPr>
            </a:br>
            <a:r>
              <a:rPr lang="en">
                <a:solidFill>
                  <a:schemeClr val="dk1"/>
                </a:solidFill>
              </a:rPr>
              <a:t>To make our models more robust, we applied data augmentation using TensorFlow and PyTorch. Both approaches included transformations like rotation, flipping, scaling, and brightness adjustments. </a:t>
            </a:r>
            <a:r>
              <a:rPr b="1" lang="en">
                <a:solidFill>
                  <a:schemeClr val="dk1"/>
                </a:solidFill>
              </a:rPr>
              <a:t>TensorFlow</a:t>
            </a:r>
            <a:r>
              <a:rPr lang="en">
                <a:solidFill>
                  <a:schemeClr val="dk1"/>
                </a:solidFill>
              </a:rPr>
              <a:t> uses the </a:t>
            </a:r>
            <a:r>
              <a:rPr lang="en">
                <a:solidFill>
                  <a:srgbClr val="188038"/>
                </a:solidFill>
                <a:latin typeface="Roboto Mono"/>
                <a:ea typeface="Roboto Mono"/>
                <a:cs typeface="Roboto Mono"/>
                <a:sym typeface="Roboto Mono"/>
              </a:rPr>
              <a:t>ImageDataGenerator</a:t>
            </a:r>
            <a:r>
              <a:rPr lang="en">
                <a:solidFill>
                  <a:schemeClr val="dk1"/>
                </a:solidFill>
              </a:rPr>
              <a:t> class to apply these augmentations dynamically. </a:t>
            </a:r>
            <a:r>
              <a:rPr b="1" lang="en">
                <a:solidFill>
                  <a:schemeClr val="dk1"/>
                </a:solidFill>
              </a:rPr>
              <a:t>PyTorch</a:t>
            </a:r>
            <a:r>
              <a:rPr lang="en">
                <a:solidFill>
                  <a:schemeClr val="dk1"/>
                </a:solidFill>
              </a:rPr>
              <a:t> uses the </a:t>
            </a:r>
            <a:r>
              <a:rPr lang="en">
                <a:solidFill>
                  <a:srgbClr val="188038"/>
                </a:solidFill>
                <a:latin typeface="Roboto Mono"/>
                <a:ea typeface="Roboto Mono"/>
                <a:cs typeface="Roboto Mono"/>
                <a:sym typeface="Roboto Mono"/>
              </a:rPr>
              <a:t>transforms</a:t>
            </a:r>
            <a:r>
              <a:rPr lang="en">
                <a:solidFill>
                  <a:schemeClr val="dk1"/>
                </a:solidFill>
              </a:rPr>
              <a:t> module, which provides greater flexibility, such as grayscale conversion, random erasing, and more control over normalization."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3ea7ea01f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3ea7ea01f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Shiyang: CNN. Xiao used 5 convolutional layers while I used 4. Different number of filters. Different parameters. for example. 96 vs. 32. Different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Xiao: </a:t>
            </a:r>
            <a:r>
              <a:rPr lang="en">
                <a:solidFill>
                  <a:schemeClr val="dk1"/>
                </a:solidFill>
              </a:rPr>
              <a:t>The network begins with three convolutional blocks. The first layer extracts low-level features like edges and textures using 32 filters. We then apply batch normalization for stable learning and dropout to prevent overfitting. Each block has a max-pooling layer to progressively reduce the spatial size, allowing us to capture more abstract features as we go deeper. The second and third convolutional blocks increase the number of filters to 64 and 128, enabling the model to learn mid-level and high-level features, such as facial structures and expressions.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feature extraction, the model flattens the 3D tensor into a 1D vector and passes it through three fully connected layers. The first has 512 neurons, the second has 256, and the final layer has 7 neurons corresponding to the emotion classes. ReLU activation ensures non-linearity, and dropout prevents overfitting. Finally, a softmax function produces the probability distribution over the seven emotions.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improve stability, I applied batch normalization after key convolution layers and dropout throughout the model. This prevents overfitting and ensures the network generalizes well on unseen data.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357fa3f6a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357fa3f6a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Shiyang Xin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96" name="Shape 96"/>
        <p:cNvGrpSpPr/>
        <p:nvPr/>
      </p:nvGrpSpPr>
      <p:grpSpPr>
        <a:xfrm>
          <a:off x="0" y="0"/>
          <a:ext cx="0" cy="0"/>
          <a:chOff x="0" y="0"/>
          <a:chExt cx="0" cy="0"/>
        </a:xfrm>
      </p:grpSpPr>
      <p:sp>
        <p:nvSpPr>
          <p:cNvPr id="97" name="Google Shape;97;p13"/>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3"/>
          <p:cNvSpPr txBox="1"/>
          <p:nvPr>
            <p:ph hasCustomPrompt="1"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4" name="Google Shape;104;p13"/>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 name="Google Shape;105;p13"/>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06" name="Shape 106"/>
        <p:cNvGrpSpPr/>
        <p:nvPr/>
      </p:nvGrpSpPr>
      <p:grpSpPr>
        <a:xfrm>
          <a:off x="0" y="0"/>
          <a:ext cx="0" cy="0"/>
          <a:chOff x="0" y="0"/>
          <a:chExt cx="0" cy="0"/>
        </a:xfrm>
      </p:grpSpPr>
      <p:sp>
        <p:nvSpPr>
          <p:cNvPr id="107" name="Google Shape;107;p14"/>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14"/>
          <p:cNvSpPr txBox="1"/>
          <p:nvPr>
            <p:ph hasCustomPrompt="1"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p14"/>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5" name="Google Shape;115;p14"/>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16" name="Shape 116"/>
        <p:cNvGrpSpPr/>
        <p:nvPr/>
      </p:nvGrpSpPr>
      <p:grpSpPr>
        <a:xfrm>
          <a:off x="0" y="0"/>
          <a:ext cx="0" cy="0"/>
          <a:chOff x="0" y="0"/>
          <a:chExt cx="0" cy="0"/>
        </a:xfrm>
      </p:grpSpPr>
      <p:sp>
        <p:nvSpPr>
          <p:cNvPr id="117" name="Google Shape;117;p1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15"/>
          <p:cNvSpPr txBox="1"/>
          <p:nvPr>
            <p:ph hasCustomPrompt="1"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15"/>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5" name="Google Shape;125;p1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6" name="Shape 126"/>
        <p:cNvGrpSpPr/>
        <p:nvPr/>
      </p:nvGrpSpPr>
      <p:grpSpPr>
        <a:xfrm>
          <a:off x="0" y="0"/>
          <a:ext cx="0" cy="0"/>
          <a:chOff x="0" y="0"/>
          <a:chExt cx="0" cy="0"/>
        </a:xfrm>
      </p:grpSpPr>
      <p:sp>
        <p:nvSpPr>
          <p:cNvPr id="127" name="Google Shape;127;p1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16"/>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9" name="Google Shape;139;p16"/>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6"/>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16"/>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2" name="Google Shape;142;p16"/>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16"/>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4" name="Google Shape;144;p16"/>
          <p:cNvSpPr txBox="1"/>
          <p:nvPr>
            <p:ph idx="7" type="title"/>
          </p:nvPr>
        </p:nvSpPr>
        <p:spPr>
          <a:xfrm>
            <a:off x="657520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6"/>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 name="Google Shape;146;p16"/>
          <p:cNvSpPr txBox="1"/>
          <p:nvPr>
            <p:ph hasCustomPrompt="1" idx="9"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6"/>
          <p:cNvSpPr txBox="1"/>
          <p:nvPr>
            <p:ph hasCustomPrompt="1" idx="13"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6"/>
          <p:cNvSpPr txBox="1"/>
          <p:nvPr>
            <p:ph hasCustomPrompt="1" idx="14"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150"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ph type="title"/>
          </p:nvPr>
        </p:nvSpPr>
        <p:spPr>
          <a:xfrm>
            <a:off x="1987675" y="1412700"/>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17"/>
          <p:cNvSpPr txBox="1"/>
          <p:nvPr>
            <p:ph idx="1" type="subTitle"/>
          </p:nvPr>
        </p:nvSpPr>
        <p:spPr>
          <a:xfrm>
            <a:off x="1987700" y="2292125"/>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17"/>
          <p:cNvSpPr txBox="1"/>
          <p:nvPr>
            <p:ph hasCustomPrompt="1" idx="2" type="title"/>
          </p:nvPr>
        </p:nvSpPr>
        <p:spPr>
          <a:xfrm>
            <a:off x="845800"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p:nvPr>
            <p:ph idx="3" type="title"/>
          </p:nvPr>
        </p:nvSpPr>
        <p:spPr>
          <a:xfrm>
            <a:off x="1928100" y="316274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7"/>
          <p:cNvSpPr txBox="1"/>
          <p:nvPr>
            <p:ph idx="4" type="subTitle"/>
          </p:nvPr>
        </p:nvSpPr>
        <p:spPr>
          <a:xfrm>
            <a:off x="1928125" y="404217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 name="Google Shape;162;p17"/>
          <p:cNvSpPr txBox="1"/>
          <p:nvPr>
            <p:ph idx="5" type="title"/>
          </p:nvPr>
        </p:nvSpPr>
        <p:spPr>
          <a:xfrm>
            <a:off x="6000750" y="141268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7"/>
          <p:cNvSpPr txBox="1"/>
          <p:nvPr>
            <p:ph idx="6" type="subTitle"/>
          </p:nvPr>
        </p:nvSpPr>
        <p:spPr>
          <a:xfrm>
            <a:off x="6000775" y="229210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17"/>
          <p:cNvSpPr txBox="1"/>
          <p:nvPr>
            <p:ph idx="7" type="title"/>
          </p:nvPr>
        </p:nvSpPr>
        <p:spPr>
          <a:xfrm>
            <a:off x="5981196" y="316273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7"/>
          <p:cNvSpPr txBox="1"/>
          <p:nvPr>
            <p:ph idx="8" type="subTitle"/>
          </p:nvPr>
        </p:nvSpPr>
        <p:spPr>
          <a:xfrm>
            <a:off x="5981200" y="4042161"/>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 name="Google Shape;166;p17"/>
          <p:cNvSpPr txBox="1"/>
          <p:nvPr>
            <p:ph hasCustomPrompt="1" idx="9" type="title"/>
          </p:nvPr>
        </p:nvSpPr>
        <p:spPr>
          <a:xfrm>
            <a:off x="8457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p:nvPr>
            <p:ph hasCustomPrompt="1" idx="13" type="title"/>
          </p:nvPr>
        </p:nvSpPr>
        <p:spPr>
          <a:xfrm>
            <a:off x="4895098"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p:nvPr>
            <p:ph hasCustomPrompt="1" idx="14" type="title"/>
          </p:nvPr>
        </p:nvSpPr>
        <p:spPr>
          <a:xfrm>
            <a:off x="48950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0" name="Shape 170"/>
        <p:cNvGrpSpPr/>
        <p:nvPr/>
      </p:nvGrpSpPr>
      <p:grpSpPr>
        <a:xfrm>
          <a:off x="0" y="0"/>
          <a:ext cx="0" cy="0"/>
          <a:chOff x="0" y="0"/>
          <a:chExt cx="0" cy="0"/>
        </a:xfrm>
      </p:grpSpPr>
      <p:sp>
        <p:nvSpPr>
          <p:cNvPr id="171" name="Google Shape;171;p18"/>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2" name="Google Shape;172;p18"/>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173" name="Shape 173"/>
        <p:cNvGrpSpPr/>
        <p:nvPr/>
      </p:nvGrpSpPr>
      <p:grpSpPr>
        <a:xfrm>
          <a:off x="0" y="0"/>
          <a:ext cx="0" cy="0"/>
          <a:chOff x="0" y="0"/>
          <a:chExt cx="0" cy="0"/>
        </a:xfrm>
      </p:grpSpPr>
      <p:sp>
        <p:nvSpPr>
          <p:cNvPr id="174" name="Google Shape;174;p19"/>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txBox="1"/>
          <p:nvPr>
            <p:ph type="title"/>
          </p:nvPr>
        </p:nvSpPr>
        <p:spPr>
          <a:xfrm>
            <a:off x="2064826" y="3261285"/>
            <a:ext cx="50145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 name="Google Shape;182;p19"/>
          <p:cNvSpPr txBox="1"/>
          <p:nvPr>
            <p:ph idx="1" type="subTitle"/>
          </p:nvPr>
        </p:nvSpPr>
        <p:spPr>
          <a:xfrm>
            <a:off x="1378650" y="1348062"/>
            <a:ext cx="6386700" cy="141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83"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 name="Google Shape;28;p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192" name="Shape 192"/>
        <p:cNvGrpSpPr/>
        <p:nvPr/>
      </p:nvGrpSpPr>
      <p:grpSpPr>
        <a:xfrm>
          <a:off x="0" y="0"/>
          <a:ext cx="0" cy="0"/>
          <a:chOff x="0" y="0"/>
          <a:chExt cx="0" cy="0"/>
        </a:xfrm>
      </p:grpSpPr>
      <p:sp>
        <p:nvSpPr>
          <p:cNvPr id="193" name="Google Shape;193;p21"/>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01" name="Shape 201"/>
        <p:cNvGrpSpPr/>
        <p:nvPr/>
      </p:nvGrpSpPr>
      <p:grpSpPr>
        <a:xfrm>
          <a:off x="0" y="0"/>
          <a:ext cx="0" cy="0"/>
          <a:chOff x="0" y="0"/>
          <a:chExt cx="0" cy="0"/>
        </a:xfrm>
      </p:grpSpPr>
      <p:sp>
        <p:nvSpPr>
          <p:cNvPr id="202" name="Google Shape;202;p22"/>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03" name="Shape 203"/>
        <p:cNvGrpSpPr/>
        <p:nvPr/>
      </p:nvGrpSpPr>
      <p:grpSpPr>
        <a:xfrm>
          <a:off x="0" y="0"/>
          <a:ext cx="0" cy="0"/>
          <a:chOff x="0" y="0"/>
          <a:chExt cx="0" cy="0"/>
        </a:xfrm>
      </p:grpSpPr>
      <p:sp>
        <p:nvSpPr>
          <p:cNvPr id="204" name="Google Shape;204;p23"/>
          <p:cNvSpPr/>
          <p:nvPr/>
        </p:nvSpPr>
        <p:spPr>
          <a:xfrm rot="-10285629">
            <a:off x="5828449" y="-26577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ph type="title"/>
          </p:nvPr>
        </p:nvSpPr>
        <p:spPr>
          <a:xfrm>
            <a:off x="897750" y="951837"/>
            <a:ext cx="7348500" cy="153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1" name="Google Shape;211;p23"/>
          <p:cNvSpPr txBox="1"/>
          <p:nvPr>
            <p:ph idx="1" type="subTitle"/>
          </p:nvPr>
        </p:nvSpPr>
        <p:spPr>
          <a:xfrm>
            <a:off x="1732950" y="2483763"/>
            <a:ext cx="5678100" cy="170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12" name="Shape 212"/>
        <p:cNvGrpSpPr/>
        <p:nvPr/>
      </p:nvGrpSpPr>
      <p:grpSpPr>
        <a:xfrm>
          <a:off x="0" y="0"/>
          <a:ext cx="0" cy="0"/>
          <a:chOff x="0" y="0"/>
          <a:chExt cx="0" cy="0"/>
        </a:xfrm>
      </p:grpSpPr>
      <p:sp>
        <p:nvSpPr>
          <p:cNvPr id="213" name="Google Shape;213;p24"/>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 name="Google Shape;216;p24"/>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17" name="Shape 217"/>
        <p:cNvGrpSpPr/>
        <p:nvPr/>
      </p:nvGrpSpPr>
      <p:grpSpPr>
        <a:xfrm>
          <a:off x="0" y="0"/>
          <a:ext cx="0" cy="0"/>
          <a:chOff x="0" y="0"/>
          <a:chExt cx="0" cy="0"/>
        </a:xfrm>
      </p:grpSpPr>
      <p:sp>
        <p:nvSpPr>
          <p:cNvPr id="218" name="Google Shape;218;p2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3" name="Google Shape;223;p25"/>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25"/>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25"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flipH="1">
            <a:off x="-5777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ph idx="1" type="body"/>
          </p:nvPr>
        </p:nvSpPr>
        <p:spPr>
          <a:xfrm>
            <a:off x="1133900" y="1868725"/>
            <a:ext cx="6223800" cy="2352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234" name="Google Shape;234;p26"/>
          <p:cNvSpPr txBox="1"/>
          <p:nvPr>
            <p:ph type="title"/>
          </p:nvPr>
        </p:nvSpPr>
        <p:spPr>
          <a:xfrm>
            <a:off x="1133900" y="922175"/>
            <a:ext cx="6363600" cy="9003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235" name="Shape 235"/>
        <p:cNvGrpSpPr/>
        <p:nvPr/>
      </p:nvGrpSpPr>
      <p:grpSpPr>
        <a:xfrm>
          <a:off x="0" y="0"/>
          <a:ext cx="0" cy="0"/>
          <a:chOff x="0" y="0"/>
          <a:chExt cx="0" cy="0"/>
        </a:xfrm>
      </p:grpSpPr>
      <p:sp>
        <p:nvSpPr>
          <p:cNvPr id="236" name="Google Shape;236;p27"/>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1" type="subTitle"/>
          </p:nvPr>
        </p:nvSpPr>
        <p:spPr>
          <a:xfrm>
            <a:off x="4959025"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1" name="Google Shape;241;p27"/>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7"/>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243" name="Shape 243"/>
        <p:cNvGrpSpPr/>
        <p:nvPr/>
      </p:nvGrpSpPr>
      <p:grpSpPr>
        <a:xfrm>
          <a:off x="0" y="0"/>
          <a:ext cx="0" cy="0"/>
          <a:chOff x="0" y="0"/>
          <a:chExt cx="0" cy="0"/>
        </a:xfrm>
      </p:grpSpPr>
      <p:sp>
        <p:nvSpPr>
          <p:cNvPr id="244" name="Google Shape;244;p28"/>
          <p:cNvSpPr txBox="1"/>
          <p:nvPr>
            <p:ph idx="1" type="subTitle"/>
          </p:nvPr>
        </p:nvSpPr>
        <p:spPr>
          <a:xfrm>
            <a:off x="4349577" y="2925675"/>
            <a:ext cx="4081200" cy="113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5" name="Google Shape;245;p28"/>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8"/>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48" name="Shape 248"/>
        <p:cNvGrpSpPr/>
        <p:nvPr/>
      </p:nvGrpSpPr>
      <p:grpSpPr>
        <a:xfrm>
          <a:off x="0" y="0"/>
          <a:ext cx="0" cy="0"/>
          <a:chOff x="0" y="0"/>
          <a:chExt cx="0" cy="0"/>
        </a:xfrm>
      </p:grpSpPr>
      <p:sp>
        <p:nvSpPr>
          <p:cNvPr id="249" name="Google Shape;249;p29"/>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ph idx="1" type="subTitle"/>
          </p:nvPr>
        </p:nvSpPr>
        <p:spPr>
          <a:xfrm>
            <a:off x="1536900"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4" name="Google Shape;254;p29"/>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256" name="Shape 256"/>
        <p:cNvGrpSpPr/>
        <p:nvPr/>
      </p:nvGrpSpPr>
      <p:grpSpPr>
        <a:xfrm>
          <a:off x="0" y="0"/>
          <a:ext cx="0" cy="0"/>
          <a:chOff x="0" y="0"/>
          <a:chExt cx="0" cy="0"/>
        </a:xfrm>
      </p:grpSpPr>
      <p:sp>
        <p:nvSpPr>
          <p:cNvPr id="257" name="Google Shape;257;p30"/>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30"/>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lgn="ctr">
              <a:lnSpc>
                <a:spcPct val="100000"/>
              </a:lnSpc>
              <a:spcBef>
                <a:spcPts val="0"/>
              </a:spcBef>
              <a:spcAft>
                <a:spcPts val="0"/>
              </a:spcAft>
              <a:buSzPts val="1600"/>
              <a:buChar char="○"/>
              <a:defRPr/>
            </a:lvl2pPr>
            <a:lvl3pPr indent="-330200" lvl="2" marL="1371600" rtl="0" algn="ctr">
              <a:lnSpc>
                <a:spcPct val="100000"/>
              </a:lnSpc>
              <a:spcBef>
                <a:spcPts val="1600"/>
              </a:spcBef>
              <a:spcAft>
                <a:spcPts val="0"/>
              </a:spcAft>
              <a:buSzPts val="1600"/>
              <a:buChar char="■"/>
              <a:defRPr/>
            </a:lvl3pPr>
            <a:lvl4pPr indent="-330200" lvl="3" marL="1828800" rtl="0" algn="ctr">
              <a:lnSpc>
                <a:spcPct val="100000"/>
              </a:lnSpc>
              <a:spcBef>
                <a:spcPts val="1600"/>
              </a:spcBef>
              <a:spcAft>
                <a:spcPts val="0"/>
              </a:spcAft>
              <a:buSzPts val="1600"/>
              <a:buChar char="●"/>
              <a:defRPr/>
            </a:lvl4pPr>
            <a:lvl5pPr indent="-330200" lvl="4" marL="2286000" rtl="0" algn="ctr">
              <a:lnSpc>
                <a:spcPct val="100000"/>
              </a:lnSpc>
              <a:spcBef>
                <a:spcPts val="1600"/>
              </a:spcBef>
              <a:spcAft>
                <a:spcPts val="0"/>
              </a:spcAft>
              <a:buSzPts val="1600"/>
              <a:buChar char="○"/>
              <a:defRPr/>
            </a:lvl5pPr>
            <a:lvl6pPr indent="-330200" lvl="5" marL="2743200" rtl="0" algn="ctr">
              <a:lnSpc>
                <a:spcPct val="100000"/>
              </a:lnSpc>
              <a:spcBef>
                <a:spcPts val="1600"/>
              </a:spcBef>
              <a:spcAft>
                <a:spcPts val="0"/>
              </a:spcAft>
              <a:buSzPts val="1600"/>
              <a:buChar char="■"/>
              <a:defRPr/>
            </a:lvl6pPr>
            <a:lvl7pPr indent="-330200" lvl="6" marL="3200400" rtl="0" algn="ctr">
              <a:lnSpc>
                <a:spcPct val="100000"/>
              </a:lnSpc>
              <a:spcBef>
                <a:spcPts val="1600"/>
              </a:spcBef>
              <a:spcAft>
                <a:spcPts val="0"/>
              </a:spcAft>
              <a:buSzPts val="1600"/>
              <a:buChar char="●"/>
              <a:defRPr/>
            </a:lvl7pPr>
            <a:lvl8pPr indent="-330200" lvl="7" marL="3657600" rtl="0" algn="ctr">
              <a:lnSpc>
                <a:spcPct val="100000"/>
              </a:lnSpc>
              <a:spcBef>
                <a:spcPts val="1600"/>
              </a:spcBef>
              <a:spcAft>
                <a:spcPts val="0"/>
              </a:spcAft>
              <a:buSzPts val="1600"/>
              <a:buChar char="○"/>
              <a:defRPr/>
            </a:lvl8pPr>
            <a:lvl9pPr indent="-330200" lvl="8" marL="4114800" rtl="0" algn="ctr">
              <a:lnSpc>
                <a:spcPct val="100000"/>
              </a:lnSpc>
              <a:spcBef>
                <a:spcPts val="1600"/>
              </a:spcBef>
              <a:spcAft>
                <a:spcPts val="160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Char char="●"/>
              <a:defRPr sz="1250">
                <a:latin typeface="Manrope"/>
                <a:ea typeface="Manrope"/>
                <a:cs typeface="Manrope"/>
                <a:sym typeface="Manrope"/>
              </a:defRPr>
            </a:lvl1pPr>
            <a:lvl2pPr indent="-330200" lvl="1" marL="914400" rtl="0">
              <a:lnSpc>
                <a:spcPct val="100000"/>
              </a:lnSpc>
              <a:spcBef>
                <a:spcPts val="0"/>
              </a:spcBef>
              <a:spcAft>
                <a:spcPts val="0"/>
              </a:spcAft>
              <a:buSzPts val="1600"/>
              <a:buChar char="○"/>
              <a:defRPr/>
            </a:lvl2pPr>
            <a:lvl3pPr indent="-330200" lvl="2" marL="1371600" rtl="0">
              <a:lnSpc>
                <a:spcPct val="100000"/>
              </a:lnSpc>
              <a:spcBef>
                <a:spcPts val="0"/>
              </a:spcBef>
              <a:spcAft>
                <a:spcPts val="0"/>
              </a:spcAft>
              <a:buSzPts val="1600"/>
              <a:buChar char="■"/>
              <a:defRPr/>
            </a:lvl3pPr>
            <a:lvl4pPr indent="-330200" lvl="3" marL="1828800" rtl="0">
              <a:lnSpc>
                <a:spcPct val="100000"/>
              </a:lnSpc>
              <a:spcBef>
                <a:spcPts val="0"/>
              </a:spcBef>
              <a:spcAft>
                <a:spcPts val="0"/>
              </a:spcAft>
              <a:buSzPts val="1600"/>
              <a:buChar char="●"/>
              <a:defRPr/>
            </a:lvl4pPr>
            <a:lvl5pPr indent="-330200" lvl="4" marL="2286000" rtl="0">
              <a:lnSpc>
                <a:spcPct val="100000"/>
              </a:lnSpc>
              <a:spcBef>
                <a:spcPts val="0"/>
              </a:spcBef>
              <a:spcAft>
                <a:spcPts val="0"/>
              </a:spcAft>
              <a:buSzPts val="1600"/>
              <a:buChar char="○"/>
              <a:defRPr/>
            </a:lvl5pPr>
            <a:lvl6pPr indent="-330200" lvl="5" marL="2743200" rtl="0">
              <a:lnSpc>
                <a:spcPct val="100000"/>
              </a:lnSpc>
              <a:spcBef>
                <a:spcPts val="0"/>
              </a:spcBef>
              <a:spcAft>
                <a:spcPts val="0"/>
              </a:spcAft>
              <a:buSzPts val="1600"/>
              <a:buChar char="■"/>
              <a:defRPr/>
            </a:lvl6pPr>
            <a:lvl7pPr indent="-330200" lvl="6" marL="3200400" rtl="0">
              <a:lnSpc>
                <a:spcPct val="100000"/>
              </a:lnSpc>
              <a:spcBef>
                <a:spcPts val="0"/>
              </a:spcBef>
              <a:spcAft>
                <a:spcPts val="0"/>
              </a:spcAft>
              <a:buSzPts val="1600"/>
              <a:buChar char="●"/>
              <a:defRPr/>
            </a:lvl7pPr>
            <a:lvl8pPr indent="-330200" lvl="7" marL="3657600" rtl="0">
              <a:lnSpc>
                <a:spcPct val="100000"/>
              </a:lnSpc>
              <a:spcBef>
                <a:spcPts val="0"/>
              </a:spcBef>
              <a:spcAft>
                <a:spcPts val="0"/>
              </a:spcAft>
              <a:buSzPts val="1600"/>
              <a:buChar char="○"/>
              <a:defRPr/>
            </a:lvl8pPr>
            <a:lvl9pPr indent="-330200" lvl="8" marL="4114800" rtl="0">
              <a:lnSpc>
                <a:spcPct val="100000"/>
              </a:lnSpc>
              <a:spcBef>
                <a:spcPts val="0"/>
              </a:spcBef>
              <a:spcAft>
                <a:spcPts val="0"/>
              </a:spcAft>
              <a:buSzPts val="1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6" name="Shape 266"/>
        <p:cNvGrpSpPr/>
        <p:nvPr/>
      </p:nvGrpSpPr>
      <p:grpSpPr>
        <a:xfrm>
          <a:off x="0" y="0"/>
          <a:ext cx="0" cy="0"/>
          <a:chOff x="0" y="0"/>
          <a:chExt cx="0" cy="0"/>
        </a:xfrm>
      </p:grpSpPr>
      <p:sp>
        <p:nvSpPr>
          <p:cNvPr id="267" name="Google Shape;267;p31"/>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31"/>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1"/>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1"/>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1"/>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278" name="Shape 278"/>
        <p:cNvGrpSpPr/>
        <p:nvPr/>
      </p:nvGrpSpPr>
      <p:grpSpPr>
        <a:xfrm>
          <a:off x="0" y="0"/>
          <a:ext cx="0" cy="0"/>
          <a:chOff x="0" y="0"/>
          <a:chExt cx="0" cy="0"/>
        </a:xfrm>
      </p:grpSpPr>
      <p:sp>
        <p:nvSpPr>
          <p:cNvPr id="279" name="Google Shape;279;p32"/>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2"/>
          <p:cNvSpPr txBox="1"/>
          <p:nvPr>
            <p:ph idx="2" type="title"/>
          </p:nvPr>
        </p:nvSpPr>
        <p:spPr>
          <a:xfrm>
            <a:off x="4572012" y="31867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2"/>
          <p:cNvSpPr txBox="1"/>
          <p:nvPr>
            <p:ph idx="1" type="subTitle"/>
          </p:nvPr>
        </p:nvSpPr>
        <p:spPr>
          <a:xfrm>
            <a:off x="4572037" y="36948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2" name="Google Shape;282;p32"/>
          <p:cNvSpPr txBox="1"/>
          <p:nvPr>
            <p:ph idx="3" type="title"/>
          </p:nvPr>
        </p:nvSpPr>
        <p:spPr>
          <a:xfrm>
            <a:off x="4572000" y="17478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2"/>
          <p:cNvSpPr txBox="1"/>
          <p:nvPr>
            <p:ph idx="4" type="subTitle"/>
          </p:nvPr>
        </p:nvSpPr>
        <p:spPr>
          <a:xfrm>
            <a:off x="4572025" y="22559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4" name="Google Shape;284;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285" name="Shape 285"/>
        <p:cNvGrpSpPr/>
        <p:nvPr/>
      </p:nvGrpSpPr>
      <p:grpSpPr>
        <a:xfrm>
          <a:off x="0" y="0"/>
          <a:ext cx="0" cy="0"/>
          <a:chOff x="0" y="0"/>
          <a:chExt cx="0" cy="0"/>
        </a:xfrm>
      </p:grpSpPr>
      <p:sp>
        <p:nvSpPr>
          <p:cNvPr id="286" name="Google Shape;286;p33"/>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33"/>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4" name="Google Shape;294;p33"/>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33"/>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33"/>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7" name="Shape 297"/>
        <p:cNvGrpSpPr/>
        <p:nvPr/>
      </p:nvGrpSpPr>
      <p:grpSpPr>
        <a:xfrm>
          <a:off x="0" y="0"/>
          <a:ext cx="0" cy="0"/>
          <a:chOff x="0" y="0"/>
          <a:chExt cx="0" cy="0"/>
        </a:xfrm>
      </p:grpSpPr>
      <p:sp>
        <p:nvSpPr>
          <p:cNvPr id="298" name="Google Shape;298;p34"/>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 name="Google Shape;305;p34"/>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34"/>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7" name="Google Shape;307;p34"/>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34"/>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34"/>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34"/>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11" name="Shape 311"/>
        <p:cNvGrpSpPr/>
        <p:nvPr/>
      </p:nvGrpSpPr>
      <p:grpSpPr>
        <a:xfrm>
          <a:off x="0" y="0"/>
          <a:ext cx="0" cy="0"/>
          <a:chOff x="0" y="0"/>
          <a:chExt cx="0" cy="0"/>
        </a:xfrm>
      </p:grpSpPr>
      <p:sp>
        <p:nvSpPr>
          <p:cNvPr id="312" name="Google Shape;312;p35"/>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 name="Google Shape;319;p35"/>
          <p:cNvSpPr txBox="1"/>
          <p:nvPr>
            <p:ph idx="2" type="title"/>
          </p:nvPr>
        </p:nvSpPr>
        <p:spPr>
          <a:xfrm>
            <a:off x="1164025"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35"/>
          <p:cNvSpPr txBox="1"/>
          <p:nvPr>
            <p:ph idx="1" type="subTitle"/>
          </p:nvPr>
        </p:nvSpPr>
        <p:spPr>
          <a:xfrm>
            <a:off x="116407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35"/>
          <p:cNvSpPr txBox="1"/>
          <p:nvPr>
            <p:ph idx="3" type="title"/>
          </p:nvPr>
        </p:nvSpPr>
        <p:spPr>
          <a:xfrm>
            <a:off x="3549063" y="2379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35"/>
          <p:cNvSpPr txBox="1"/>
          <p:nvPr>
            <p:ph idx="4" type="subTitle"/>
          </p:nvPr>
        </p:nvSpPr>
        <p:spPr>
          <a:xfrm>
            <a:off x="3549150" y="2913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35"/>
          <p:cNvSpPr txBox="1"/>
          <p:nvPr>
            <p:ph idx="5" type="title"/>
          </p:nvPr>
        </p:nvSpPr>
        <p:spPr>
          <a:xfrm>
            <a:off x="5934100"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35"/>
          <p:cNvSpPr txBox="1"/>
          <p:nvPr>
            <p:ph idx="6" type="subTitle"/>
          </p:nvPr>
        </p:nvSpPr>
        <p:spPr>
          <a:xfrm>
            <a:off x="593422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25" name="Shape 325"/>
        <p:cNvGrpSpPr/>
        <p:nvPr/>
      </p:nvGrpSpPr>
      <p:grpSpPr>
        <a:xfrm>
          <a:off x="0" y="0"/>
          <a:ext cx="0" cy="0"/>
          <a:chOff x="0" y="0"/>
          <a:chExt cx="0" cy="0"/>
        </a:xfrm>
      </p:grpSpPr>
      <p:sp>
        <p:nvSpPr>
          <p:cNvPr id="326" name="Google Shape;326;p36"/>
          <p:cNvSpPr txBox="1"/>
          <p:nvPr>
            <p:ph type="title"/>
          </p:nvPr>
        </p:nvSpPr>
        <p:spPr>
          <a:xfrm>
            <a:off x="2077025" y="15183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36"/>
          <p:cNvSpPr txBox="1"/>
          <p:nvPr>
            <p:ph idx="1" type="subTitle"/>
          </p:nvPr>
        </p:nvSpPr>
        <p:spPr>
          <a:xfrm>
            <a:off x="2077175" y="2063201"/>
            <a:ext cx="59091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8" name="Google Shape;328;p36"/>
          <p:cNvSpPr txBox="1"/>
          <p:nvPr>
            <p:ph idx="2" type="title"/>
          </p:nvPr>
        </p:nvSpPr>
        <p:spPr>
          <a:xfrm>
            <a:off x="2077027" y="257712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36"/>
          <p:cNvSpPr txBox="1"/>
          <p:nvPr>
            <p:ph idx="3" type="subTitle"/>
          </p:nvPr>
        </p:nvSpPr>
        <p:spPr>
          <a:xfrm>
            <a:off x="2077350" y="312195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0" name="Google Shape;330;p36"/>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36"/>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ph idx="5" type="title"/>
          </p:nvPr>
        </p:nvSpPr>
        <p:spPr>
          <a:xfrm>
            <a:off x="2077027" y="36358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36"/>
          <p:cNvSpPr txBox="1"/>
          <p:nvPr>
            <p:ph idx="6" type="subTitle"/>
          </p:nvPr>
        </p:nvSpPr>
        <p:spPr>
          <a:xfrm>
            <a:off x="2077350" y="418070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9" name="Shape 339"/>
        <p:cNvGrpSpPr/>
        <p:nvPr/>
      </p:nvGrpSpPr>
      <p:grpSpPr>
        <a:xfrm>
          <a:off x="0" y="0"/>
          <a:ext cx="0" cy="0"/>
          <a:chOff x="0" y="0"/>
          <a:chExt cx="0" cy="0"/>
        </a:xfrm>
      </p:grpSpPr>
      <p:sp>
        <p:nvSpPr>
          <p:cNvPr id="340" name="Google Shape;340;p3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6" name="Google Shape;346;p37"/>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7" name="Google Shape;347;p37"/>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8" name="Google Shape;348;p37"/>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9" name="Google Shape;349;p37"/>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0" name="Google Shape;350;p37"/>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1" name="Google Shape;351;p37"/>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2" name="Google Shape;352;p37"/>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3" name="Google Shape;353;p37"/>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54" name="Shape 354"/>
        <p:cNvGrpSpPr/>
        <p:nvPr/>
      </p:nvGrpSpPr>
      <p:grpSpPr>
        <a:xfrm>
          <a:off x="0" y="0"/>
          <a:ext cx="0" cy="0"/>
          <a:chOff x="0" y="0"/>
          <a:chExt cx="0" cy="0"/>
        </a:xfrm>
      </p:grpSpPr>
      <p:sp>
        <p:nvSpPr>
          <p:cNvPr id="355" name="Google Shape;355;p38"/>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8"/>
          <p:cNvSpPr txBox="1"/>
          <p:nvPr>
            <p:ph idx="2" type="title"/>
          </p:nvPr>
        </p:nvSpPr>
        <p:spPr>
          <a:xfrm>
            <a:off x="4157088" y="2211700"/>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59" name="Google Shape;359;p38"/>
          <p:cNvSpPr txBox="1"/>
          <p:nvPr>
            <p:ph idx="1" type="subTitle"/>
          </p:nvPr>
        </p:nvSpPr>
        <p:spPr>
          <a:xfrm>
            <a:off x="5964350" y="2211700"/>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60" name="Google Shape;360;p38"/>
          <p:cNvSpPr txBox="1"/>
          <p:nvPr>
            <p:ph idx="3" type="title"/>
          </p:nvPr>
        </p:nvSpPr>
        <p:spPr>
          <a:xfrm>
            <a:off x="4157088" y="3465525"/>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1" name="Google Shape;361;p38"/>
          <p:cNvSpPr txBox="1"/>
          <p:nvPr>
            <p:ph idx="4" type="subTitle"/>
          </p:nvPr>
        </p:nvSpPr>
        <p:spPr>
          <a:xfrm>
            <a:off x="5964350" y="3465525"/>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362" name="Shape 362"/>
        <p:cNvGrpSpPr/>
        <p:nvPr/>
      </p:nvGrpSpPr>
      <p:grpSpPr>
        <a:xfrm>
          <a:off x="0" y="0"/>
          <a:ext cx="0" cy="0"/>
          <a:chOff x="0" y="0"/>
          <a:chExt cx="0" cy="0"/>
        </a:xfrm>
      </p:grpSpPr>
      <p:sp>
        <p:nvSpPr>
          <p:cNvPr id="363" name="Google Shape;363;p39"/>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ph type="title"/>
          </p:nvPr>
        </p:nvSpPr>
        <p:spPr>
          <a:xfrm>
            <a:off x="46332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9" name="Google Shape;369;p39"/>
          <p:cNvSpPr txBox="1"/>
          <p:nvPr>
            <p:ph idx="1" type="subTitle"/>
          </p:nvPr>
        </p:nvSpPr>
        <p:spPr>
          <a:xfrm>
            <a:off x="4633297"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0" name="Google Shape;370;p39"/>
          <p:cNvSpPr txBox="1"/>
          <p:nvPr>
            <p:ph idx="2" type="title"/>
          </p:nvPr>
        </p:nvSpPr>
        <p:spPr>
          <a:xfrm>
            <a:off x="6544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71" name="Google Shape;371;p39"/>
          <p:cNvSpPr txBox="1"/>
          <p:nvPr>
            <p:ph idx="3" type="subTitle"/>
          </p:nvPr>
        </p:nvSpPr>
        <p:spPr>
          <a:xfrm>
            <a:off x="6544625"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2" name="Google Shape;372;p39"/>
          <p:cNvSpPr txBox="1"/>
          <p:nvPr>
            <p:ph idx="4" type="title"/>
          </p:nvPr>
        </p:nvSpPr>
        <p:spPr>
          <a:xfrm>
            <a:off x="27218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3" name="Google Shape;373;p39"/>
          <p:cNvSpPr txBox="1"/>
          <p:nvPr>
            <p:ph idx="5" type="subTitle"/>
          </p:nvPr>
        </p:nvSpPr>
        <p:spPr>
          <a:xfrm>
            <a:off x="2722019"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4" name="Google Shape;374;p39"/>
          <p:cNvSpPr txBox="1"/>
          <p:nvPr>
            <p:ph idx="6" type="title"/>
          </p:nvPr>
        </p:nvSpPr>
        <p:spPr>
          <a:xfrm>
            <a:off x="810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5" name="Google Shape;375;p39"/>
          <p:cNvSpPr txBox="1"/>
          <p:nvPr>
            <p:ph idx="7" type="subTitle"/>
          </p:nvPr>
        </p:nvSpPr>
        <p:spPr>
          <a:xfrm>
            <a:off x="810750"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6" name="Google Shape;376;p39"/>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7"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ph type="title"/>
          </p:nvPr>
        </p:nvSpPr>
        <p:spPr>
          <a:xfrm>
            <a:off x="1465625"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5" name="Google Shape;385;p40"/>
          <p:cNvSpPr txBox="1"/>
          <p:nvPr>
            <p:ph idx="1" type="subTitle"/>
          </p:nvPr>
        </p:nvSpPr>
        <p:spPr>
          <a:xfrm>
            <a:off x="1465675"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6" name="Google Shape;386;p40"/>
          <p:cNvSpPr txBox="1"/>
          <p:nvPr>
            <p:ph idx="2" type="title"/>
          </p:nvPr>
        </p:nvSpPr>
        <p:spPr>
          <a:xfrm>
            <a:off x="1465625"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7" name="Google Shape;387;p40"/>
          <p:cNvSpPr txBox="1"/>
          <p:nvPr>
            <p:ph idx="3" type="subTitle"/>
          </p:nvPr>
        </p:nvSpPr>
        <p:spPr>
          <a:xfrm>
            <a:off x="1465675"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8" name="Google Shape;388;p40"/>
          <p:cNvSpPr txBox="1"/>
          <p:nvPr>
            <p:ph idx="4" type="title"/>
          </p:nvPr>
        </p:nvSpPr>
        <p:spPr>
          <a:xfrm>
            <a:off x="1465625"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9" name="Google Shape;389;p40"/>
          <p:cNvSpPr txBox="1"/>
          <p:nvPr>
            <p:ph idx="5" type="subTitle"/>
          </p:nvPr>
        </p:nvSpPr>
        <p:spPr>
          <a:xfrm>
            <a:off x="1465675"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0" name="Google Shape;390;p40"/>
          <p:cNvSpPr txBox="1"/>
          <p:nvPr>
            <p:ph idx="6" type="title"/>
          </p:nvPr>
        </p:nvSpPr>
        <p:spPr>
          <a:xfrm>
            <a:off x="5348850"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1" name="Google Shape;391;p40"/>
          <p:cNvSpPr txBox="1"/>
          <p:nvPr>
            <p:ph idx="7" type="subTitle"/>
          </p:nvPr>
        </p:nvSpPr>
        <p:spPr>
          <a:xfrm>
            <a:off x="5348900"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2" name="Google Shape;392;p40"/>
          <p:cNvSpPr txBox="1"/>
          <p:nvPr>
            <p:ph idx="8" type="title"/>
          </p:nvPr>
        </p:nvSpPr>
        <p:spPr>
          <a:xfrm>
            <a:off x="5348850"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3" name="Google Shape;393;p40"/>
          <p:cNvSpPr txBox="1"/>
          <p:nvPr>
            <p:ph idx="9" type="subTitle"/>
          </p:nvPr>
        </p:nvSpPr>
        <p:spPr>
          <a:xfrm>
            <a:off x="5348900"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4" name="Google Shape;394;p40"/>
          <p:cNvSpPr txBox="1"/>
          <p:nvPr>
            <p:ph idx="13" type="title"/>
          </p:nvPr>
        </p:nvSpPr>
        <p:spPr>
          <a:xfrm>
            <a:off x="5348850"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5" name="Google Shape;395;p40"/>
          <p:cNvSpPr txBox="1"/>
          <p:nvPr>
            <p:ph idx="14" type="subTitle"/>
          </p:nvPr>
        </p:nvSpPr>
        <p:spPr>
          <a:xfrm>
            <a:off x="5348900"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6" name="Google Shape;396;p40"/>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 name="Google Shape;43;p5"/>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 name="Google Shape;45;p5"/>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 name="Google Shape;46;p5"/>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97" name="Shape 397"/>
        <p:cNvGrpSpPr/>
        <p:nvPr/>
      </p:nvGrpSpPr>
      <p:grpSpPr>
        <a:xfrm>
          <a:off x="0" y="0"/>
          <a:ext cx="0" cy="0"/>
          <a:chOff x="0" y="0"/>
          <a:chExt cx="0" cy="0"/>
        </a:xfrm>
      </p:grpSpPr>
      <p:sp>
        <p:nvSpPr>
          <p:cNvPr id="398" name="Google Shape;398;p4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5" name="Google Shape;405;p4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6" name="Google Shape;406;p4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7" name="Google Shape;407;p4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8" name="Google Shape;408;p4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9" name="Google Shape;409;p4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0" name="Google Shape;410;p4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1" name="Google Shape;411;p4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2" name="Google Shape;412;p4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3" name="Google Shape;413;p4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4" name="Google Shape;414;p4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5" name="Google Shape;415;p4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6" name="Google Shape;416;p4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17" name="Shape 417"/>
        <p:cNvGrpSpPr/>
        <p:nvPr/>
      </p:nvGrpSpPr>
      <p:grpSpPr>
        <a:xfrm>
          <a:off x="0" y="0"/>
          <a:ext cx="0" cy="0"/>
          <a:chOff x="0" y="0"/>
          <a:chExt cx="0" cy="0"/>
        </a:xfrm>
      </p:grpSpPr>
      <p:sp>
        <p:nvSpPr>
          <p:cNvPr id="418" name="Google Shape;418;p42"/>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type="title"/>
          </p:nvPr>
        </p:nvSpPr>
        <p:spPr>
          <a:xfrm>
            <a:off x="1242888"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5" name="Google Shape;425;p42"/>
          <p:cNvSpPr txBox="1"/>
          <p:nvPr>
            <p:ph idx="1" type="subTitle"/>
          </p:nvPr>
        </p:nvSpPr>
        <p:spPr>
          <a:xfrm>
            <a:off x="12429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6" name="Google Shape;426;p42"/>
          <p:cNvSpPr txBox="1"/>
          <p:nvPr>
            <p:ph idx="2" type="title"/>
          </p:nvPr>
        </p:nvSpPr>
        <p:spPr>
          <a:xfrm>
            <a:off x="12428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7" name="Google Shape;427;p42"/>
          <p:cNvSpPr txBox="1"/>
          <p:nvPr>
            <p:ph idx="3" type="subTitle"/>
          </p:nvPr>
        </p:nvSpPr>
        <p:spPr>
          <a:xfrm>
            <a:off x="12429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8" name="Google Shape;428;p42"/>
          <p:cNvSpPr txBox="1"/>
          <p:nvPr>
            <p:ph idx="4" type="title"/>
          </p:nvPr>
        </p:nvSpPr>
        <p:spPr>
          <a:xfrm>
            <a:off x="3973163"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9" name="Google Shape;429;p42"/>
          <p:cNvSpPr txBox="1"/>
          <p:nvPr>
            <p:ph idx="5" type="subTitle"/>
          </p:nvPr>
        </p:nvSpPr>
        <p:spPr>
          <a:xfrm>
            <a:off x="3973205"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0" name="Google Shape;430;p42"/>
          <p:cNvSpPr txBox="1"/>
          <p:nvPr>
            <p:ph idx="6" type="title"/>
          </p:nvPr>
        </p:nvSpPr>
        <p:spPr>
          <a:xfrm>
            <a:off x="3973164"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1" name="Google Shape;431;p42"/>
          <p:cNvSpPr txBox="1"/>
          <p:nvPr>
            <p:ph idx="7" type="subTitle"/>
          </p:nvPr>
        </p:nvSpPr>
        <p:spPr>
          <a:xfrm>
            <a:off x="3973184"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2" name="Google Shape;432;p42"/>
          <p:cNvSpPr txBox="1"/>
          <p:nvPr>
            <p:ph idx="8" type="title"/>
          </p:nvPr>
        </p:nvSpPr>
        <p:spPr>
          <a:xfrm>
            <a:off x="6703489"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3" name="Google Shape;433;p42"/>
          <p:cNvSpPr txBox="1"/>
          <p:nvPr>
            <p:ph idx="9" type="subTitle"/>
          </p:nvPr>
        </p:nvSpPr>
        <p:spPr>
          <a:xfrm>
            <a:off x="67035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4" name="Google Shape;434;p42"/>
          <p:cNvSpPr txBox="1"/>
          <p:nvPr>
            <p:ph idx="13" type="title"/>
          </p:nvPr>
        </p:nvSpPr>
        <p:spPr>
          <a:xfrm>
            <a:off x="67034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5" name="Google Shape;435;p42"/>
          <p:cNvSpPr txBox="1"/>
          <p:nvPr>
            <p:ph idx="14" type="subTitle"/>
          </p:nvPr>
        </p:nvSpPr>
        <p:spPr>
          <a:xfrm>
            <a:off x="67035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6" name="Google Shape;436;p42"/>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7" name="Shape 437"/>
        <p:cNvGrpSpPr/>
        <p:nvPr/>
      </p:nvGrpSpPr>
      <p:grpSpPr>
        <a:xfrm>
          <a:off x="0" y="0"/>
          <a:ext cx="0" cy="0"/>
          <a:chOff x="0" y="0"/>
          <a:chExt cx="0" cy="0"/>
        </a:xfrm>
      </p:grpSpPr>
      <p:sp>
        <p:nvSpPr>
          <p:cNvPr id="438" name="Google Shape;438;p4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5" name="Google Shape;445;p43"/>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46" name="Google Shape;446;p43"/>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7" name="Google Shape;447;p43"/>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48" name="Shape 448"/>
        <p:cNvGrpSpPr/>
        <p:nvPr/>
      </p:nvGrpSpPr>
      <p:grpSpPr>
        <a:xfrm>
          <a:off x="0" y="0"/>
          <a:ext cx="0" cy="0"/>
          <a:chOff x="0" y="0"/>
          <a:chExt cx="0" cy="0"/>
        </a:xfrm>
      </p:grpSpPr>
      <p:sp>
        <p:nvSpPr>
          <p:cNvPr id="449" name="Google Shape;449;p44"/>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txBox="1"/>
          <p:nvPr>
            <p:ph hasCustomPrompt="1" type="title"/>
          </p:nvPr>
        </p:nvSpPr>
        <p:spPr>
          <a:xfrm>
            <a:off x="2223600" y="53950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6" name="Google Shape;456;p44"/>
          <p:cNvSpPr txBox="1"/>
          <p:nvPr>
            <p:ph idx="1" type="subTitle"/>
          </p:nvPr>
        </p:nvSpPr>
        <p:spPr>
          <a:xfrm>
            <a:off x="2223600" y="1437838"/>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7" name="Google Shape;457;p44"/>
          <p:cNvSpPr txBox="1"/>
          <p:nvPr>
            <p:ph hasCustomPrompt="1" idx="2" type="title"/>
          </p:nvPr>
        </p:nvSpPr>
        <p:spPr>
          <a:xfrm>
            <a:off x="2223600" y="33543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8" name="Google Shape;458;p44"/>
          <p:cNvSpPr txBox="1"/>
          <p:nvPr>
            <p:ph idx="3" type="subTitle"/>
          </p:nvPr>
        </p:nvSpPr>
        <p:spPr>
          <a:xfrm>
            <a:off x="2223600" y="42574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9" name="Google Shape;459;p44"/>
          <p:cNvSpPr txBox="1"/>
          <p:nvPr>
            <p:ph hasCustomPrompt="1" idx="4" type="title"/>
          </p:nvPr>
        </p:nvSpPr>
        <p:spPr>
          <a:xfrm>
            <a:off x="2223600" y="19445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0" name="Google Shape;460;p44"/>
          <p:cNvSpPr txBox="1"/>
          <p:nvPr>
            <p:ph idx="5" type="subTitle"/>
          </p:nvPr>
        </p:nvSpPr>
        <p:spPr>
          <a:xfrm>
            <a:off x="2223600" y="28476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61" name="Shape 461"/>
        <p:cNvGrpSpPr/>
        <p:nvPr/>
      </p:nvGrpSpPr>
      <p:grpSpPr>
        <a:xfrm>
          <a:off x="0" y="0"/>
          <a:ext cx="0" cy="0"/>
          <a:chOff x="0" y="0"/>
          <a:chExt cx="0" cy="0"/>
        </a:xfrm>
      </p:grpSpPr>
      <p:sp>
        <p:nvSpPr>
          <p:cNvPr id="462" name="Google Shape;462;p45"/>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45"/>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45"/>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45"/>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45"/>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45"/>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5" name="Google Shape;475;p45"/>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6" name="Google Shape;476;p45"/>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7" name="Google Shape;477;p45"/>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8" name="Google Shape;478;p45"/>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479" name="Shape 479"/>
        <p:cNvGrpSpPr/>
        <p:nvPr/>
      </p:nvGrpSpPr>
      <p:grpSpPr>
        <a:xfrm>
          <a:off x="0" y="0"/>
          <a:ext cx="0" cy="0"/>
          <a:chOff x="0" y="0"/>
          <a:chExt cx="0" cy="0"/>
        </a:xfrm>
      </p:grpSpPr>
      <p:sp>
        <p:nvSpPr>
          <p:cNvPr id="480" name="Google Shape;480;p46"/>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txBox="1"/>
          <p:nvPr>
            <p:ph type="title"/>
          </p:nvPr>
        </p:nvSpPr>
        <p:spPr>
          <a:xfrm>
            <a:off x="872476" y="2613288"/>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8" name="Google Shape;488;p46"/>
          <p:cNvSpPr txBox="1"/>
          <p:nvPr>
            <p:ph idx="1" type="subTitle"/>
          </p:nvPr>
        </p:nvSpPr>
        <p:spPr>
          <a:xfrm>
            <a:off x="872475" y="2979000"/>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9" name="Google Shape;489;p46"/>
          <p:cNvSpPr txBox="1"/>
          <p:nvPr>
            <p:ph idx="2" type="title"/>
          </p:nvPr>
        </p:nvSpPr>
        <p:spPr>
          <a:xfrm>
            <a:off x="3498100" y="2613288"/>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0" name="Google Shape;490;p46"/>
          <p:cNvSpPr txBox="1"/>
          <p:nvPr>
            <p:ph idx="3" type="subTitle"/>
          </p:nvPr>
        </p:nvSpPr>
        <p:spPr>
          <a:xfrm>
            <a:off x="3498101" y="2979000"/>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1" name="Google Shape;491;p46"/>
          <p:cNvSpPr txBox="1"/>
          <p:nvPr>
            <p:ph idx="4" type="title"/>
          </p:nvPr>
        </p:nvSpPr>
        <p:spPr>
          <a:xfrm>
            <a:off x="5966121" y="2613288"/>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46"/>
          <p:cNvSpPr txBox="1"/>
          <p:nvPr>
            <p:ph idx="5" type="subTitle"/>
          </p:nvPr>
        </p:nvSpPr>
        <p:spPr>
          <a:xfrm>
            <a:off x="5966125" y="2979000"/>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46"/>
          <p:cNvSpPr txBox="1"/>
          <p:nvPr>
            <p:ph hasCustomPrompt="1" idx="6" type="title"/>
          </p:nvPr>
        </p:nvSpPr>
        <p:spPr>
          <a:xfrm>
            <a:off x="1407025"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4" name="Google Shape;494;p46"/>
          <p:cNvSpPr txBox="1"/>
          <p:nvPr>
            <p:ph hasCustomPrompt="1" idx="7" type="title"/>
          </p:nvPr>
        </p:nvSpPr>
        <p:spPr>
          <a:xfrm>
            <a:off x="3957087" y="1524925"/>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5" name="Google Shape;495;p46"/>
          <p:cNvSpPr txBox="1"/>
          <p:nvPr>
            <p:ph hasCustomPrompt="1" idx="8" type="title"/>
          </p:nvPr>
        </p:nvSpPr>
        <p:spPr>
          <a:xfrm>
            <a:off x="6506727"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6" name="Shape 496"/>
        <p:cNvGrpSpPr/>
        <p:nvPr/>
      </p:nvGrpSpPr>
      <p:grpSpPr>
        <a:xfrm>
          <a:off x="0" y="0"/>
          <a:ext cx="0" cy="0"/>
          <a:chOff x="0" y="0"/>
          <a:chExt cx="0" cy="0"/>
        </a:xfrm>
      </p:grpSpPr>
      <p:sp>
        <p:nvSpPr>
          <p:cNvPr id="497" name="Google Shape;497;p47"/>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5" name="Google Shape;505;p47"/>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6" name="Google Shape;506;p47"/>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CREDITS: This presentation template was created by </a:t>
            </a:r>
            <a:r>
              <a:rPr b="1" lang="en" sz="1000">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sz="1000">
                <a:solidFill>
                  <a:schemeClr val="dk1"/>
                </a:solidFill>
                <a:latin typeface="Manrope"/>
                <a:ea typeface="Manrope"/>
                <a:cs typeface="Manrope"/>
                <a:sym typeface="Manrope"/>
              </a:rPr>
              <a:t>, and includes icons, infographics &amp; images by</a:t>
            </a:r>
            <a:r>
              <a:rPr b="1" lang="en" sz="1000">
                <a:solidFill>
                  <a:schemeClr val="dk1"/>
                </a:solidFill>
                <a:latin typeface="Manrope"/>
                <a:ea typeface="Manrope"/>
                <a:cs typeface="Manrope"/>
                <a:sym typeface="Manrope"/>
              </a:rPr>
              <a:t> </a:t>
            </a:r>
            <a:r>
              <a:rPr b="1" lang="en" sz="1000">
                <a:solidFill>
                  <a:schemeClr val="dk1"/>
                </a:solidFill>
                <a:uFill>
                  <a:noFill/>
                </a:uFill>
                <a:latin typeface="Manrope"/>
                <a:ea typeface="Manrope"/>
                <a:cs typeface="Manrope"/>
                <a:sym typeface="Manrope"/>
                <a:hlinkClick r:id="rId3">
                  <a:extLst>
                    <a:ext uri="{A12FA001-AC4F-418D-AE19-62706E023703}">
                      <ahyp:hlinkClr val="tx"/>
                    </a:ext>
                  </a:extLst>
                </a:hlinkClick>
              </a:rPr>
              <a:t>Freepik</a:t>
            </a:r>
            <a:endParaRPr b="1" sz="1000">
              <a:solidFill>
                <a:schemeClr val="dk1"/>
              </a:solidFill>
              <a:latin typeface="Manrope"/>
              <a:ea typeface="Manrope"/>
              <a:cs typeface="Manrope"/>
              <a:sym typeface="Manrop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8"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5" name="Shape 515"/>
        <p:cNvGrpSpPr/>
        <p:nvPr/>
      </p:nvGrpSpPr>
      <p:grpSpPr>
        <a:xfrm>
          <a:off x="0" y="0"/>
          <a:ext cx="0" cy="0"/>
          <a:chOff x="0" y="0"/>
          <a:chExt cx="0" cy="0"/>
        </a:xfrm>
      </p:grpSpPr>
      <p:sp>
        <p:nvSpPr>
          <p:cNvPr id="516" name="Google Shape;516;p49"/>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2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30" name="Shape 530"/>
        <p:cNvGrpSpPr/>
        <p:nvPr/>
      </p:nvGrpSpPr>
      <p:grpSpPr>
        <a:xfrm>
          <a:off x="0" y="0"/>
          <a:ext cx="0" cy="0"/>
          <a:chOff x="0" y="0"/>
          <a:chExt cx="0" cy="0"/>
        </a:xfrm>
      </p:grpSpPr>
      <p:sp>
        <p:nvSpPr>
          <p:cNvPr id="531" name="Google Shape;531;p51"/>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62" name="Google Shape;62;p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813319">
            <a:off x="-2477752" y="-5055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rot="3394465">
            <a:off x="4067684" y="51096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7010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23300" y="775600"/>
            <a:ext cx="6137400" cy="1784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9"/>
          <p:cNvSpPr txBox="1"/>
          <p:nvPr>
            <p:ph idx="1" type="subTitle"/>
          </p:nvPr>
        </p:nvSpPr>
        <p:spPr>
          <a:xfrm>
            <a:off x="799500" y="2583500"/>
            <a:ext cx="61374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9.jpg"/><Relationship Id="rId6"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23.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drive.google.com/file/d/1cRsR66XghJPjuHdSUSl7g1Slx1dvWr_6/view" TargetMode="External"/><Relationship Id="rId4" Type="http://schemas.openxmlformats.org/officeDocument/2006/relationships/image" Target="../media/image17.png"/><Relationship Id="rId9" Type="http://schemas.openxmlformats.org/officeDocument/2006/relationships/hyperlink" Target="http://drive.google.com/file/d/1lajicxKzpKdQ6KFwtxxSGQk9DpQWu_53/view" TargetMode="External"/><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hyperlink" Target="http://drive.google.com/file/d/1w66jutOi0Hig1OD_VIAVgs3o0Wv-oxv1/view"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www.nature.com/articles/s41598-023-35446-4" TargetMode="External"/><Relationship Id="rId4" Type="http://schemas.openxmlformats.org/officeDocument/2006/relationships/hyperlink" Target="https://www.kaggle.com/code/mostafaabdlhamed/speech-emotion-recognition-97-25-accuracy" TargetMode="External"/><Relationship Id="rId5" Type="http://schemas.openxmlformats.org/officeDocument/2006/relationships/hyperlink" Target="https://github.com/marcogdepinto/emotion-classification-from-audio-fil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kaggle.com/datasets/msambare/fer2013" TargetMode="External"/><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2"/>
          <p:cNvSpPr txBox="1"/>
          <p:nvPr>
            <p:ph type="ctrTitle"/>
          </p:nvPr>
        </p:nvSpPr>
        <p:spPr>
          <a:xfrm>
            <a:off x="723150" y="515000"/>
            <a:ext cx="7697700" cy="29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latin typeface="Kulim Park"/>
                <a:ea typeface="Kulim Park"/>
                <a:cs typeface="Kulim Park"/>
                <a:sym typeface="Kulim Park"/>
              </a:rPr>
              <a:t>Emotional </a:t>
            </a:r>
            <a:r>
              <a:rPr lang="en" sz="5800">
                <a:latin typeface="Kulim Park"/>
                <a:ea typeface="Kulim Park"/>
                <a:cs typeface="Kulim Park"/>
                <a:sym typeface="Kulim Park"/>
              </a:rPr>
              <a:t>Expression &amp; Speech</a:t>
            </a:r>
            <a:r>
              <a:rPr lang="en" sz="5800">
                <a:latin typeface="Kulim Park"/>
                <a:ea typeface="Kulim Park"/>
                <a:cs typeface="Kulim Park"/>
                <a:sym typeface="Kulim Park"/>
              </a:rPr>
              <a:t> Recognizer</a:t>
            </a:r>
            <a:endParaRPr sz="5800">
              <a:latin typeface="Kulim Park"/>
              <a:ea typeface="Kulim Park"/>
              <a:cs typeface="Kulim Park"/>
              <a:sym typeface="Kulim Park"/>
            </a:endParaRPr>
          </a:p>
          <a:p>
            <a:pPr indent="0" lvl="0" marL="0" rtl="0" algn="ctr">
              <a:spcBef>
                <a:spcPts val="0"/>
              </a:spcBef>
              <a:spcAft>
                <a:spcPts val="0"/>
              </a:spcAft>
              <a:buNone/>
            </a:pPr>
            <a:r>
              <a:rPr lang="en" sz="3400">
                <a:solidFill>
                  <a:schemeClr val="lt1"/>
                </a:solidFill>
                <a:latin typeface="Kulim Park"/>
                <a:ea typeface="Kulim Park"/>
                <a:cs typeface="Kulim Park"/>
                <a:sym typeface="Kulim Park"/>
              </a:rPr>
              <a:t>BMI</a:t>
            </a:r>
            <a:r>
              <a:rPr lang="en" sz="3400">
                <a:solidFill>
                  <a:schemeClr val="lt1"/>
                </a:solidFill>
                <a:latin typeface="Kulim Park"/>
                <a:ea typeface="Kulim Park"/>
                <a:cs typeface="Kulim Park"/>
                <a:sym typeface="Kulim Park"/>
              </a:rPr>
              <a:t> </a:t>
            </a:r>
            <a:r>
              <a:rPr lang="en" sz="3400">
                <a:solidFill>
                  <a:schemeClr val="dk2"/>
                </a:solidFill>
                <a:latin typeface="Kulim Park"/>
                <a:ea typeface="Kulim Park"/>
                <a:cs typeface="Kulim Park"/>
                <a:sym typeface="Kulim Park"/>
              </a:rPr>
              <a:t>Final Project</a:t>
            </a:r>
            <a:endParaRPr sz="3400">
              <a:solidFill>
                <a:schemeClr val="dk2"/>
              </a:solidFill>
              <a:latin typeface="Kulim Park"/>
              <a:ea typeface="Kulim Park"/>
              <a:cs typeface="Kulim Park"/>
              <a:sym typeface="Kulim Park"/>
            </a:endParaRPr>
          </a:p>
        </p:txBody>
      </p:sp>
      <p:sp>
        <p:nvSpPr>
          <p:cNvPr id="543" name="Google Shape;543;p52"/>
          <p:cNvSpPr txBox="1"/>
          <p:nvPr>
            <p:ph idx="1" type="subTitle"/>
          </p:nvPr>
        </p:nvSpPr>
        <p:spPr>
          <a:xfrm>
            <a:off x="1962750" y="4485100"/>
            <a:ext cx="5218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Tushar Agashe, Shiyang Xin, Xiao Guo, Isaac Yeoh</a:t>
            </a:r>
            <a:endParaRPr/>
          </a:p>
        </p:txBody>
      </p:sp>
      <p:pic>
        <p:nvPicPr>
          <p:cNvPr id="544" name="Google Shape;544;p52" title="PHOTO-2025-03-11-22-07-13.jpg"/>
          <p:cNvPicPr preferRelativeResize="0"/>
          <p:nvPr/>
        </p:nvPicPr>
        <p:blipFill rotWithShape="1">
          <a:blip r:embed="rId3">
            <a:alphaModFix/>
          </a:blip>
          <a:srcRect b="0" l="0" r="0" t="6699"/>
          <a:stretch/>
        </p:blipFill>
        <p:spPr>
          <a:xfrm>
            <a:off x="2498350" y="3414850"/>
            <a:ext cx="946200" cy="1182600"/>
          </a:xfrm>
          <a:prstGeom prst="ellipse">
            <a:avLst/>
          </a:prstGeom>
          <a:noFill/>
          <a:ln>
            <a:noFill/>
          </a:ln>
        </p:spPr>
      </p:pic>
      <p:pic>
        <p:nvPicPr>
          <p:cNvPr id="545" name="Google Shape;545;p52" title="PHOTO-2025-03-11-22-08-26.jpg"/>
          <p:cNvPicPr preferRelativeResize="0"/>
          <p:nvPr/>
        </p:nvPicPr>
        <p:blipFill rotWithShape="1">
          <a:blip r:embed="rId4">
            <a:alphaModFix/>
          </a:blip>
          <a:srcRect b="13723" l="9961" r="7091" t="30168"/>
          <a:stretch/>
        </p:blipFill>
        <p:spPr>
          <a:xfrm>
            <a:off x="5936801" y="3414850"/>
            <a:ext cx="1054200" cy="1182600"/>
          </a:xfrm>
          <a:prstGeom prst="ellipse">
            <a:avLst/>
          </a:prstGeom>
          <a:noFill/>
          <a:ln>
            <a:noFill/>
          </a:ln>
        </p:spPr>
      </p:pic>
      <p:pic>
        <p:nvPicPr>
          <p:cNvPr id="546" name="Google Shape;546;p52" title="PHOTO-2025-03-11-22-07-22.jpg"/>
          <p:cNvPicPr preferRelativeResize="0"/>
          <p:nvPr/>
        </p:nvPicPr>
        <p:blipFill rotWithShape="1">
          <a:blip r:embed="rId5">
            <a:alphaModFix/>
          </a:blip>
          <a:srcRect b="9909" l="0" r="0" t="5964"/>
          <a:stretch/>
        </p:blipFill>
        <p:spPr>
          <a:xfrm>
            <a:off x="4794804" y="3414850"/>
            <a:ext cx="1054200" cy="1182600"/>
          </a:xfrm>
          <a:prstGeom prst="ellipse">
            <a:avLst/>
          </a:prstGeom>
          <a:noFill/>
          <a:ln>
            <a:noFill/>
          </a:ln>
        </p:spPr>
      </p:pic>
      <p:pic>
        <p:nvPicPr>
          <p:cNvPr id="547" name="Google Shape;547;p52" title="shiyang_orientation.jpg"/>
          <p:cNvPicPr preferRelativeResize="0"/>
          <p:nvPr/>
        </p:nvPicPr>
        <p:blipFill rotWithShape="1">
          <a:blip r:embed="rId6">
            <a:alphaModFix/>
          </a:blip>
          <a:srcRect b="0" l="10857" r="9129" t="0"/>
          <a:stretch/>
        </p:blipFill>
        <p:spPr>
          <a:xfrm>
            <a:off x="3700925" y="3414839"/>
            <a:ext cx="946200" cy="1182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1"/>
          <p:cNvSpPr txBox="1"/>
          <p:nvPr>
            <p:ph type="title"/>
          </p:nvPr>
        </p:nvSpPr>
        <p:spPr>
          <a:xfrm>
            <a:off x="0" y="0"/>
            <a:ext cx="71349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FEM-1 Performance</a:t>
            </a:r>
            <a:endParaRPr sz="3000"/>
          </a:p>
        </p:txBody>
      </p:sp>
      <p:pic>
        <p:nvPicPr>
          <p:cNvPr id="708" name="Google Shape;708;p61"/>
          <p:cNvPicPr preferRelativeResize="0"/>
          <p:nvPr/>
        </p:nvPicPr>
        <p:blipFill>
          <a:blip r:embed="rId3">
            <a:alphaModFix/>
          </a:blip>
          <a:stretch>
            <a:fillRect/>
          </a:stretch>
        </p:blipFill>
        <p:spPr>
          <a:xfrm>
            <a:off x="3411325" y="582413"/>
            <a:ext cx="2567375" cy="1545656"/>
          </a:xfrm>
          <a:prstGeom prst="rect">
            <a:avLst/>
          </a:prstGeom>
          <a:noFill/>
          <a:ln>
            <a:noFill/>
          </a:ln>
        </p:spPr>
      </p:pic>
      <p:pic>
        <p:nvPicPr>
          <p:cNvPr id="709" name="Google Shape;709;p61"/>
          <p:cNvPicPr preferRelativeResize="0"/>
          <p:nvPr/>
        </p:nvPicPr>
        <p:blipFill>
          <a:blip r:embed="rId4">
            <a:alphaModFix/>
          </a:blip>
          <a:stretch>
            <a:fillRect/>
          </a:stretch>
        </p:blipFill>
        <p:spPr>
          <a:xfrm>
            <a:off x="5974975" y="0"/>
            <a:ext cx="3176475" cy="2710475"/>
          </a:xfrm>
          <a:prstGeom prst="rect">
            <a:avLst/>
          </a:prstGeom>
          <a:noFill/>
          <a:ln>
            <a:noFill/>
          </a:ln>
        </p:spPr>
      </p:pic>
      <p:pic>
        <p:nvPicPr>
          <p:cNvPr id="710" name="Google Shape;710;p61"/>
          <p:cNvPicPr preferRelativeResize="0"/>
          <p:nvPr/>
        </p:nvPicPr>
        <p:blipFill>
          <a:blip r:embed="rId5">
            <a:alphaModFix/>
          </a:blip>
          <a:stretch>
            <a:fillRect/>
          </a:stretch>
        </p:blipFill>
        <p:spPr>
          <a:xfrm>
            <a:off x="0" y="560400"/>
            <a:ext cx="3411325" cy="1819367"/>
          </a:xfrm>
          <a:prstGeom prst="rect">
            <a:avLst/>
          </a:prstGeom>
          <a:noFill/>
          <a:ln>
            <a:noFill/>
          </a:ln>
        </p:spPr>
      </p:pic>
      <p:pic>
        <p:nvPicPr>
          <p:cNvPr id="711" name="Google Shape;711;p61"/>
          <p:cNvPicPr preferRelativeResize="0"/>
          <p:nvPr/>
        </p:nvPicPr>
        <p:blipFill>
          <a:blip r:embed="rId6">
            <a:alphaModFix/>
          </a:blip>
          <a:stretch>
            <a:fillRect/>
          </a:stretch>
        </p:blipFill>
        <p:spPr>
          <a:xfrm>
            <a:off x="0" y="2835550"/>
            <a:ext cx="4316501" cy="2307950"/>
          </a:xfrm>
          <a:prstGeom prst="rect">
            <a:avLst/>
          </a:prstGeom>
          <a:noFill/>
          <a:ln>
            <a:noFill/>
          </a:ln>
        </p:spPr>
      </p:pic>
      <p:pic>
        <p:nvPicPr>
          <p:cNvPr id="712" name="Google Shape;712;p61"/>
          <p:cNvPicPr preferRelativeResize="0"/>
          <p:nvPr/>
        </p:nvPicPr>
        <p:blipFill>
          <a:blip r:embed="rId7">
            <a:alphaModFix/>
          </a:blip>
          <a:stretch>
            <a:fillRect/>
          </a:stretch>
        </p:blipFill>
        <p:spPr>
          <a:xfrm>
            <a:off x="4685445" y="2835550"/>
            <a:ext cx="4458554" cy="230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2"/>
          <p:cNvSpPr txBox="1"/>
          <p:nvPr>
            <p:ph type="title"/>
          </p:nvPr>
        </p:nvSpPr>
        <p:spPr>
          <a:xfrm>
            <a:off x="202125" y="-18690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Model-2 Performance</a:t>
            </a:r>
            <a:endParaRPr sz="3000"/>
          </a:p>
        </p:txBody>
      </p:sp>
      <p:pic>
        <p:nvPicPr>
          <p:cNvPr id="718" name="Google Shape;718;p62" title="Screenshot 2025-03-11 at 8.51.33 PM.png"/>
          <p:cNvPicPr preferRelativeResize="0"/>
          <p:nvPr/>
        </p:nvPicPr>
        <p:blipFill>
          <a:blip r:embed="rId3">
            <a:alphaModFix/>
          </a:blip>
          <a:stretch>
            <a:fillRect/>
          </a:stretch>
        </p:blipFill>
        <p:spPr>
          <a:xfrm>
            <a:off x="5923650" y="2660450"/>
            <a:ext cx="3165501" cy="2483050"/>
          </a:xfrm>
          <a:prstGeom prst="rect">
            <a:avLst/>
          </a:prstGeom>
          <a:noFill/>
          <a:ln>
            <a:noFill/>
          </a:ln>
        </p:spPr>
      </p:pic>
      <p:pic>
        <p:nvPicPr>
          <p:cNvPr id="719" name="Google Shape;719;p62" title="Screenshot 2025-03-11 at 8.51.22 PM.png"/>
          <p:cNvPicPr preferRelativeResize="0"/>
          <p:nvPr/>
        </p:nvPicPr>
        <p:blipFill>
          <a:blip r:embed="rId4">
            <a:alphaModFix/>
          </a:blip>
          <a:stretch>
            <a:fillRect/>
          </a:stretch>
        </p:blipFill>
        <p:spPr>
          <a:xfrm>
            <a:off x="5923650" y="597375"/>
            <a:ext cx="3165501" cy="2063074"/>
          </a:xfrm>
          <a:prstGeom prst="rect">
            <a:avLst/>
          </a:prstGeom>
          <a:noFill/>
          <a:ln>
            <a:noFill/>
          </a:ln>
        </p:spPr>
      </p:pic>
      <p:pic>
        <p:nvPicPr>
          <p:cNvPr id="720" name="Google Shape;720;p62" title="Screenshot 2025-03-11 at 8.50.53 PM.png"/>
          <p:cNvPicPr preferRelativeResize="0"/>
          <p:nvPr/>
        </p:nvPicPr>
        <p:blipFill>
          <a:blip r:embed="rId5">
            <a:alphaModFix/>
          </a:blip>
          <a:stretch>
            <a:fillRect/>
          </a:stretch>
        </p:blipFill>
        <p:spPr>
          <a:xfrm>
            <a:off x="1154251" y="903075"/>
            <a:ext cx="2997001" cy="2120699"/>
          </a:xfrm>
          <a:prstGeom prst="rect">
            <a:avLst/>
          </a:prstGeom>
          <a:noFill/>
          <a:ln>
            <a:noFill/>
          </a:ln>
        </p:spPr>
      </p:pic>
      <p:pic>
        <p:nvPicPr>
          <p:cNvPr id="721" name="Google Shape;721;p62" title="Screenshot 2025-03-11 at 8.54.18 PM.png"/>
          <p:cNvPicPr preferRelativeResize="0"/>
          <p:nvPr/>
        </p:nvPicPr>
        <p:blipFill>
          <a:blip r:embed="rId6">
            <a:alphaModFix/>
          </a:blip>
          <a:stretch>
            <a:fillRect/>
          </a:stretch>
        </p:blipFill>
        <p:spPr>
          <a:xfrm>
            <a:off x="525750" y="3023774"/>
            <a:ext cx="4436250" cy="207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3"/>
          <p:cNvSpPr txBox="1"/>
          <p:nvPr>
            <p:ph type="title"/>
          </p:nvPr>
        </p:nvSpPr>
        <p:spPr>
          <a:xfrm>
            <a:off x="211300" y="-7670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Model-2 Performance</a:t>
            </a:r>
            <a:endParaRPr sz="3000"/>
          </a:p>
          <a:p>
            <a:pPr indent="0" lvl="0" marL="0" rtl="0" algn="l">
              <a:spcBef>
                <a:spcPts val="0"/>
              </a:spcBef>
              <a:spcAft>
                <a:spcPts val="0"/>
              </a:spcAft>
              <a:buNone/>
            </a:pPr>
            <a:r>
              <a:rPr lang="en" sz="1400"/>
              <a:t>-</a:t>
            </a:r>
            <a:r>
              <a:rPr lang="en" sz="1800"/>
              <a:t>Weighted Loss</a:t>
            </a:r>
            <a:endParaRPr sz="1800"/>
          </a:p>
        </p:txBody>
      </p:sp>
      <p:pic>
        <p:nvPicPr>
          <p:cNvPr id="727" name="Google Shape;727;p63" title="Screenshot 2025-03-12 at 1.43.21 AM.png"/>
          <p:cNvPicPr preferRelativeResize="0"/>
          <p:nvPr/>
        </p:nvPicPr>
        <p:blipFill>
          <a:blip r:embed="rId3">
            <a:alphaModFix/>
          </a:blip>
          <a:stretch>
            <a:fillRect/>
          </a:stretch>
        </p:blipFill>
        <p:spPr>
          <a:xfrm>
            <a:off x="313575" y="748875"/>
            <a:ext cx="3944026" cy="448350"/>
          </a:xfrm>
          <a:prstGeom prst="rect">
            <a:avLst/>
          </a:prstGeom>
          <a:noFill/>
          <a:ln>
            <a:noFill/>
          </a:ln>
        </p:spPr>
      </p:pic>
      <p:pic>
        <p:nvPicPr>
          <p:cNvPr id="728" name="Google Shape;728;p63" title="Screenshot 2025-03-11 at 4.26.28 PM.png"/>
          <p:cNvPicPr preferRelativeResize="0"/>
          <p:nvPr/>
        </p:nvPicPr>
        <p:blipFill>
          <a:blip r:embed="rId4">
            <a:alphaModFix/>
          </a:blip>
          <a:stretch>
            <a:fillRect/>
          </a:stretch>
        </p:blipFill>
        <p:spPr>
          <a:xfrm>
            <a:off x="124850" y="3091550"/>
            <a:ext cx="4321473" cy="2051951"/>
          </a:xfrm>
          <a:prstGeom prst="rect">
            <a:avLst/>
          </a:prstGeom>
          <a:noFill/>
          <a:ln>
            <a:noFill/>
          </a:ln>
        </p:spPr>
      </p:pic>
      <p:pic>
        <p:nvPicPr>
          <p:cNvPr id="729" name="Google Shape;729;p63" title="Screenshot 2025-03-11 at 4.27.35 PM.png"/>
          <p:cNvPicPr preferRelativeResize="0"/>
          <p:nvPr/>
        </p:nvPicPr>
        <p:blipFill>
          <a:blip r:embed="rId5">
            <a:alphaModFix/>
          </a:blip>
          <a:stretch>
            <a:fillRect/>
          </a:stretch>
        </p:blipFill>
        <p:spPr>
          <a:xfrm>
            <a:off x="897249" y="1220184"/>
            <a:ext cx="2593002" cy="1848400"/>
          </a:xfrm>
          <a:prstGeom prst="rect">
            <a:avLst/>
          </a:prstGeom>
          <a:noFill/>
          <a:ln>
            <a:noFill/>
          </a:ln>
        </p:spPr>
      </p:pic>
      <p:pic>
        <p:nvPicPr>
          <p:cNvPr id="730" name="Google Shape;730;p63" title="Screenshot 2025-03-11 at 4.28.20 PM.png"/>
          <p:cNvPicPr preferRelativeResize="0"/>
          <p:nvPr/>
        </p:nvPicPr>
        <p:blipFill>
          <a:blip r:embed="rId6">
            <a:alphaModFix/>
          </a:blip>
          <a:stretch>
            <a:fillRect/>
          </a:stretch>
        </p:blipFill>
        <p:spPr>
          <a:xfrm>
            <a:off x="5563375" y="544625"/>
            <a:ext cx="3373100" cy="2146500"/>
          </a:xfrm>
          <a:prstGeom prst="rect">
            <a:avLst/>
          </a:prstGeom>
          <a:noFill/>
          <a:ln>
            <a:noFill/>
          </a:ln>
        </p:spPr>
      </p:pic>
      <p:pic>
        <p:nvPicPr>
          <p:cNvPr id="731" name="Google Shape;731;p63" title="Screenshot 2025-03-11 at 4.28.46 PM.png"/>
          <p:cNvPicPr preferRelativeResize="0"/>
          <p:nvPr/>
        </p:nvPicPr>
        <p:blipFill>
          <a:blip r:embed="rId7">
            <a:alphaModFix/>
          </a:blip>
          <a:stretch>
            <a:fillRect/>
          </a:stretch>
        </p:blipFill>
        <p:spPr>
          <a:xfrm>
            <a:off x="5814395" y="2711925"/>
            <a:ext cx="2993506" cy="2431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sp>
        <p:nvSpPr>
          <p:cNvPr id="736" name="Google Shape;736;p64"/>
          <p:cNvSpPr txBox="1"/>
          <p:nvPr>
            <p:ph type="title"/>
          </p:nvPr>
        </p:nvSpPr>
        <p:spPr>
          <a:xfrm>
            <a:off x="202125" y="-18690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ResNet-18 Performance</a:t>
            </a:r>
            <a:endParaRPr sz="3000"/>
          </a:p>
          <a:p>
            <a:pPr indent="0" lvl="0" marL="0" rtl="0" algn="l">
              <a:spcBef>
                <a:spcPts val="0"/>
              </a:spcBef>
              <a:spcAft>
                <a:spcPts val="0"/>
              </a:spcAft>
              <a:buNone/>
            </a:pPr>
            <a:r>
              <a:t/>
            </a:r>
            <a:endParaRPr sz="1400"/>
          </a:p>
        </p:txBody>
      </p:sp>
      <p:pic>
        <p:nvPicPr>
          <p:cNvPr id="737" name="Google Shape;737;p64" title="Screenshot 2025-03-12 at 6.48.49 AM.png"/>
          <p:cNvPicPr preferRelativeResize="0"/>
          <p:nvPr/>
        </p:nvPicPr>
        <p:blipFill>
          <a:blip r:embed="rId3">
            <a:alphaModFix/>
          </a:blip>
          <a:stretch>
            <a:fillRect/>
          </a:stretch>
        </p:blipFill>
        <p:spPr>
          <a:xfrm>
            <a:off x="152400" y="853200"/>
            <a:ext cx="8809084" cy="4137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65"/>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 Summary</a:t>
            </a:r>
            <a:endParaRPr sz="3000"/>
          </a:p>
        </p:txBody>
      </p:sp>
      <p:sp>
        <p:nvSpPr>
          <p:cNvPr id="743" name="Google Shape;743;p65"/>
          <p:cNvSpPr txBox="1"/>
          <p:nvPr/>
        </p:nvSpPr>
        <p:spPr>
          <a:xfrm>
            <a:off x="412400" y="1140225"/>
            <a:ext cx="7674300" cy="374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anrope"/>
              <a:buChar char="-"/>
            </a:pPr>
            <a:r>
              <a:rPr lang="en" sz="1800">
                <a:latin typeface="Manrope"/>
                <a:ea typeface="Manrope"/>
                <a:cs typeface="Manrope"/>
                <a:sym typeface="Manrope"/>
              </a:rPr>
              <a:t>Accuracy variation across emotions suggests a dataset imbalance issue.</a:t>
            </a:r>
            <a:endParaRPr sz="1800">
              <a:latin typeface="Manrope"/>
              <a:ea typeface="Manrope"/>
              <a:cs typeface="Manrope"/>
              <a:sym typeface="Manrope"/>
            </a:endParaRPr>
          </a:p>
          <a:p>
            <a:pPr indent="0" lvl="0" marL="0" rtl="0" algn="l">
              <a:spcBef>
                <a:spcPts val="0"/>
              </a:spcBef>
              <a:spcAft>
                <a:spcPts val="0"/>
              </a:spcAft>
              <a:buNone/>
            </a:pPr>
            <a:r>
              <a:t/>
            </a:r>
            <a:endParaRPr sz="1800">
              <a:latin typeface="Manrope"/>
              <a:ea typeface="Manrope"/>
              <a:cs typeface="Manrope"/>
              <a:sym typeface="Manrope"/>
            </a:endParaRPr>
          </a:p>
          <a:p>
            <a:pPr indent="-342900" lvl="0" marL="457200" rtl="0" algn="l">
              <a:spcBef>
                <a:spcPts val="0"/>
              </a:spcBef>
              <a:spcAft>
                <a:spcPts val="0"/>
              </a:spcAft>
              <a:buClr>
                <a:schemeClr val="dk1"/>
              </a:buClr>
              <a:buSzPts val="1800"/>
              <a:buFont typeface="Manrope"/>
              <a:buChar char="-"/>
            </a:pPr>
            <a:r>
              <a:rPr lang="en" sz="1800">
                <a:latin typeface="Manrope"/>
                <a:ea typeface="Manrope"/>
                <a:cs typeface="Manrope"/>
                <a:sym typeface="Manrope"/>
              </a:rPr>
              <a:t>Certain emotions are easier to classify, while others are more challenging due to their subtle differences.</a:t>
            </a:r>
            <a:endParaRPr sz="1800">
              <a:solidFill>
                <a:schemeClr val="dk1"/>
              </a:solidFill>
              <a:latin typeface="Manrope"/>
              <a:ea typeface="Manrope"/>
              <a:cs typeface="Manrope"/>
              <a:sym typeface="Manrope"/>
            </a:endParaRPr>
          </a:p>
          <a:p>
            <a:pPr indent="-342900" lvl="1" marL="9144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Easy</a:t>
            </a:r>
            <a:r>
              <a:rPr lang="en" sz="1800">
                <a:latin typeface="Manrope"/>
                <a:ea typeface="Manrope"/>
                <a:cs typeface="Manrope"/>
                <a:sym typeface="Manrope"/>
              </a:rPr>
              <a:t>: Happy, Surprise, Neutral (distinct features, well-represented in training data).</a:t>
            </a:r>
            <a:endParaRPr sz="1800">
              <a:solidFill>
                <a:schemeClr val="dk1"/>
              </a:solidFill>
              <a:latin typeface="Manrope"/>
              <a:ea typeface="Manrope"/>
              <a:cs typeface="Manrope"/>
              <a:sym typeface="Manrope"/>
            </a:endParaRPr>
          </a:p>
          <a:p>
            <a:pPr indent="-342900" lvl="1" marL="9144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Hard: Fear, Disgust, Angry (subtle expressions, fewer training samples).</a:t>
            </a:r>
            <a:endParaRPr sz="1800">
              <a:solidFill>
                <a:schemeClr val="dk1"/>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6"/>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Emotional Speech Model EDA</a:t>
            </a:r>
            <a:endParaRPr sz="3000"/>
          </a:p>
        </p:txBody>
      </p:sp>
      <p:sp>
        <p:nvSpPr>
          <p:cNvPr id="749" name="Google Shape;749;p66"/>
          <p:cNvSpPr txBox="1"/>
          <p:nvPr/>
        </p:nvSpPr>
        <p:spPr>
          <a:xfrm>
            <a:off x="412400" y="1421375"/>
            <a:ext cx="4546800" cy="1716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Data source:</a:t>
            </a:r>
            <a:r>
              <a:rPr lang="en" sz="1600">
                <a:solidFill>
                  <a:schemeClr val="dk1"/>
                </a:solidFill>
                <a:latin typeface="Manrope"/>
                <a:ea typeface="Manrope"/>
                <a:cs typeface="Manrope"/>
                <a:sym typeface="Manrope"/>
              </a:rPr>
              <a:t> RAVDESS emotional speech dataset (kaggle)</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Data format:</a:t>
            </a:r>
            <a:r>
              <a:rPr lang="en" sz="1600">
                <a:solidFill>
                  <a:schemeClr val="dk1"/>
                </a:solidFill>
                <a:latin typeface="Manrope"/>
                <a:ea typeface="Manrope"/>
                <a:cs typeface="Manrope"/>
                <a:sym typeface="Manrope"/>
              </a:rPr>
              <a:t> 1440 wav files with 7 different emotions</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Phrases:</a:t>
            </a:r>
            <a:r>
              <a:rPr lang="en" sz="1600">
                <a:solidFill>
                  <a:schemeClr val="dk1"/>
                </a:solidFill>
                <a:latin typeface="Manrope"/>
                <a:ea typeface="Manrope"/>
                <a:cs typeface="Manrope"/>
                <a:sym typeface="Manrope"/>
              </a:rPr>
              <a:t> “Kids are talking by the door” and “Dogs are sitting by the door”</a:t>
            </a:r>
            <a:endParaRPr sz="1600">
              <a:solidFill>
                <a:schemeClr val="dk1"/>
              </a:solidFill>
              <a:latin typeface="Manrope"/>
              <a:ea typeface="Manrope"/>
              <a:cs typeface="Manrope"/>
              <a:sym typeface="Manrope"/>
            </a:endParaRPr>
          </a:p>
        </p:txBody>
      </p:sp>
      <p:pic>
        <p:nvPicPr>
          <p:cNvPr id="750" name="Google Shape;750;p66"/>
          <p:cNvPicPr preferRelativeResize="0"/>
          <p:nvPr/>
        </p:nvPicPr>
        <p:blipFill>
          <a:blip r:embed="rId3">
            <a:alphaModFix/>
          </a:blip>
          <a:stretch>
            <a:fillRect/>
          </a:stretch>
        </p:blipFill>
        <p:spPr>
          <a:xfrm>
            <a:off x="6174750" y="1172125"/>
            <a:ext cx="2470775" cy="2002950"/>
          </a:xfrm>
          <a:prstGeom prst="rect">
            <a:avLst/>
          </a:prstGeom>
          <a:noFill/>
          <a:ln cap="flat" cmpd="sng" w="19050">
            <a:solidFill>
              <a:schemeClr val="dk2"/>
            </a:solidFill>
            <a:prstDash val="solid"/>
            <a:round/>
            <a:headEnd len="sm" w="sm" type="none"/>
            <a:tailEnd len="sm" w="sm" type="none"/>
          </a:ln>
        </p:spPr>
      </p:pic>
      <p:graphicFrame>
        <p:nvGraphicFramePr>
          <p:cNvPr id="751" name="Google Shape;751;p66"/>
          <p:cNvGraphicFramePr/>
          <p:nvPr/>
        </p:nvGraphicFramePr>
        <p:xfrm>
          <a:off x="799488" y="3302150"/>
          <a:ext cx="3000000" cy="3000000"/>
        </p:xfrm>
        <a:graphic>
          <a:graphicData uri="http://schemas.openxmlformats.org/drawingml/2006/table">
            <a:tbl>
              <a:tblPr>
                <a:noFill/>
                <a:tableStyleId>{5E430D9E-C0BB-4058-A996-7BC749A275ED}</a:tableStyleId>
              </a:tblPr>
              <a:tblGrid>
                <a:gridCol w="619950"/>
                <a:gridCol w="734050"/>
                <a:gridCol w="677000"/>
                <a:gridCol w="677000"/>
                <a:gridCol w="677000"/>
                <a:gridCol w="677000"/>
                <a:gridCol w="677000"/>
                <a:gridCol w="636250"/>
                <a:gridCol w="717750"/>
              </a:tblGrid>
              <a:tr h="381000">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0000FF"/>
                          </a:solidFill>
                          <a:latin typeface="Manrope"/>
                          <a:ea typeface="Manrope"/>
                          <a:cs typeface="Manrope"/>
                          <a:sym typeface="Manrope"/>
                        </a:rPr>
                        <a:t>Total</a:t>
                      </a:r>
                      <a:endParaRPr b="1" sz="10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Angry</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Disgust</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Fear</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Happy</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Neutral</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Sad</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Surprise</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Train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00FF"/>
                          </a:solidFill>
                          <a:latin typeface="Manrope"/>
                          <a:ea typeface="Manrope"/>
                          <a:cs typeface="Manrope"/>
                          <a:sym typeface="Manrope"/>
                        </a:rPr>
                        <a:t>798</a:t>
                      </a:r>
                      <a:endParaRPr sz="12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124</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125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124</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118</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66</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130</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111</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Val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00FF"/>
                          </a:solidFill>
                          <a:latin typeface="Manrope"/>
                          <a:ea typeface="Manrope"/>
                          <a:cs typeface="Manrope"/>
                          <a:sym typeface="Manrope"/>
                        </a:rPr>
                        <a:t>200</a:t>
                      </a:r>
                      <a:endParaRPr sz="12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26</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32</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33</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16</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30</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28</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Test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00FF"/>
                          </a:solidFill>
                          <a:latin typeface="Manrope"/>
                          <a:ea typeface="Manrope"/>
                          <a:cs typeface="Manrope"/>
                          <a:sym typeface="Manrope"/>
                        </a:rPr>
                        <a:t>250</a:t>
                      </a:r>
                      <a:endParaRPr sz="12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42</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39</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14</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32</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53</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7"/>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Emotional Speech Model EDA</a:t>
            </a:r>
            <a:endParaRPr sz="3000"/>
          </a:p>
        </p:txBody>
      </p:sp>
      <p:pic>
        <p:nvPicPr>
          <p:cNvPr id="757" name="Google Shape;757;p67"/>
          <p:cNvPicPr preferRelativeResize="0"/>
          <p:nvPr/>
        </p:nvPicPr>
        <p:blipFill>
          <a:blip r:embed="rId3">
            <a:alphaModFix/>
          </a:blip>
          <a:stretch>
            <a:fillRect/>
          </a:stretch>
        </p:blipFill>
        <p:spPr>
          <a:xfrm>
            <a:off x="513625" y="1045050"/>
            <a:ext cx="7706649" cy="3809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8"/>
          <p:cNvSpPr txBox="1"/>
          <p:nvPr>
            <p:ph type="title"/>
          </p:nvPr>
        </p:nvSpPr>
        <p:spPr>
          <a:xfrm>
            <a:off x="799500" y="157350"/>
            <a:ext cx="79398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Speech Feature Extraction and Augmentation</a:t>
            </a:r>
            <a:endParaRPr sz="3000"/>
          </a:p>
        </p:txBody>
      </p:sp>
      <p:sp>
        <p:nvSpPr>
          <p:cNvPr id="763" name="Google Shape;763;p68"/>
          <p:cNvSpPr txBox="1"/>
          <p:nvPr/>
        </p:nvSpPr>
        <p:spPr>
          <a:xfrm>
            <a:off x="343350" y="1045050"/>
            <a:ext cx="7057200" cy="72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Librosa</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Audio feature extraction package</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156 total features extracted from spectral features</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3 data augments (noise, pitch, stretch)</a:t>
            </a:r>
            <a:endParaRPr sz="1600">
              <a:solidFill>
                <a:schemeClr val="dk1"/>
              </a:solidFill>
              <a:latin typeface="Manrope"/>
              <a:ea typeface="Manrope"/>
              <a:cs typeface="Manrope"/>
              <a:sym typeface="Manrope"/>
            </a:endParaRPr>
          </a:p>
        </p:txBody>
      </p:sp>
      <p:graphicFrame>
        <p:nvGraphicFramePr>
          <p:cNvPr id="764" name="Google Shape;764;p68"/>
          <p:cNvGraphicFramePr/>
          <p:nvPr/>
        </p:nvGraphicFramePr>
        <p:xfrm>
          <a:off x="1149900" y="2269150"/>
          <a:ext cx="3000000" cy="3000000"/>
        </p:xfrm>
        <a:graphic>
          <a:graphicData uri="http://schemas.openxmlformats.org/drawingml/2006/table">
            <a:tbl>
              <a:tblPr>
                <a:noFill/>
                <a:tableStyleId>{5E430D9E-C0BB-4058-A996-7BC749A275ED}</a:tableStyleId>
              </a:tblPr>
              <a:tblGrid>
                <a:gridCol w="3619500"/>
                <a:gridCol w="3619500"/>
              </a:tblGrid>
              <a:tr h="381000">
                <a:tc>
                  <a:txBody>
                    <a:bodyPr/>
                    <a:lstStyle/>
                    <a:p>
                      <a:pPr indent="0" lvl="0" marL="0" rtl="0" algn="l">
                        <a:spcBef>
                          <a:spcPts val="0"/>
                        </a:spcBef>
                        <a:spcAft>
                          <a:spcPts val="0"/>
                        </a:spcAft>
                        <a:buNone/>
                      </a:pPr>
                      <a:r>
                        <a:rPr b="1" lang="en" sz="900">
                          <a:latin typeface="Manrope"/>
                          <a:ea typeface="Manrope"/>
                          <a:cs typeface="Manrope"/>
                          <a:sym typeface="Manrope"/>
                        </a:rPr>
                        <a:t>Spectral features</a:t>
                      </a:r>
                      <a:endParaRPr b="1"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 sz="900">
                          <a:latin typeface="Manrope"/>
                          <a:ea typeface="Manrope"/>
                          <a:cs typeface="Manrope"/>
                          <a:sym typeface="Manrope"/>
                        </a:rPr>
                        <a:t>Description</a:t>
                      </a:r>
                      <a:endParaRPr b="1"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chroma_stft</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Compute a chromagram from a waveform or power spectrogram</a:t>
                      </a:r>
                      <a:endParaRPr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mfcc</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Mel-frequency cepstral coefficients (MFCCs)</a:t>
                      </a:r>
                      <a:endParaRPr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rms</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Compute root-mean-square (RMS) value for each frame, either from the audio samples y or from a spectrogram S</a:t>
                      </a:r>
                      <a:endParaRPr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melspectrogram</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Compute a mel-scaled spectrogram</a:t>
                      </a:r>
                      <a:endParaRPr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spectral_centroid</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Compute the spectral centroid</a:t>
                      </a:r>
                      <a:endParaRPr sz="9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 sz="900">
                          <a:latin typeface="Manrope"/>
                          <a:ea typeface="Manrope"/>
                          <a:cs typeface="Manrope"/>
                          <a:sym typeface="Manrope"/>
                        </a:rPr>
                        <a:t>spectral_rolloff</a:t>
                      </a:r>
                      <a:endParaRPr sz="9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 sz="900">
                          <a:latin typeface="Manrope"/>
                          <a:ea typeface="Manrope"/>
                          <a:cs typeface="Manrope"/>
                          <a:sym typeface="Manrope"/>
                        </a:rPr>
                        <a:t>Compute roll-off frequency</a:t>
                      </a:r>
                      <a:endParaRPr sz="900">
                        <a:latin typeface="Manrope"/>
                        <a:ea typeface="Manrope"/>
                        <a:cs typeface="Manrope"/>
                        <a:sym typeface="Manrope"/>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9"/>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Emotional Speech Model Structure</a:t>
            </a:r>
            <a:endParaRPr sz="3000"/>
          </a:p>
        </p:txBody>
      </p:sp>
      <p:grpSp>
        <p:nvGrpSpPr>
          <p:cNvPr id="770" name="Google Shape;770;p69"/>
          <p:cNvGrpSpPr/>
          <p:nvPr/>
        </p:nvGrpSpPr>
        <p:grpSpPr>
          <a:xfrm>
            <a:off x="1108899" y="1986425"/>
            <a:ext cx="6926224" cy="3009124"/>
            <a:chOff x="1108899" y="1986425"/>
            <a:chExt cx="6926224" cy="3009124"/>
          </a:xfrm>
        </p:grpSpPr>
        <p:pic>
          <p:nvPicPr>
            <p:cNvPr id="771" name="Google Shape;771;p69"/>
            <p:cNvPicPr preferRelativeResize="0"/>
            <p:nvPr/>
          </p:nvPicPr>
          <p:blipFill>
            <a:blip r:embed="rId3">
              <a:alphaModFix/>
            </a:blip>
            <a:stretch>
              <a:fillRect/>
            </a:stretch>
          </p:blipFill>
          <p:spPr>
            <a:xfrm>
              <a:off x="1108899" y="1986425"/>
              <a:ext cx="4317723" cy="3009124"/>
            </a:xfrm>
            <a:prstGeom prst="rect">
              <a:avLst/>
            </a:prstGeom>
            <a:noFill/>
            <a:ln>
              <a:noFill/>
            </a:ln>
          </p:spPr>
        </p:pic>
        <p:pic>
          <p:nvPicPr>
            <p:cNvPr id="772" name="Google Shape;772;p69"/>
            <p:cNvPicPr preferRelativeResize="0"/>
            <p:nvPr/>
          </p:nvPicPr>
          <p:blipFill rotWithShape="1">
            <a:blip r:embed="rId4">
              <a:alphaModFix/>
            </a:blip>
            <a:srcRect b="0" l="1960" r="0" t="2353"/>
            <a:stretch/>
          </p:blipFill>
          <p:spPr>
            <a:xfrm>
              <a:off x="5426618" y="1986425"/>
              <a:ext cx="2608505" cy="3009124"/>
            </a:xfrm>
            <a:prstGeom prst="rect">
              <a:avLst/>
            </a:prstGeom>
            <a:noFill/>
            <a:ln>
              <a:noFill/>
            </a:ln>
          </p:spPr>
        </p:pic>
      </p:grpSp>
      <p:sp>
        <p:nvSpPr>
          <p:cNvPr id="773" name="Google Shape;773;p69"/>
          <p:cNvSpPr/>
          <p:nvPr/>
        </p:nvSpPr>
        <p:spPr>
          <a:xfrm>
            <a:off x="1628737" y="3416506"/>
            <a:ext cx="3021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74" name="Google Shape;774;p69"/>
          <p:cNvSpPr/>
          <p:nvPr/>
        </p:nvSpPr>
        <p:spPr>
          <a:xfrm>
            <a:off x="3422019" y="3416506"/>
            <a:ext cx="3021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75" name="Google Shape;775;p69"/>
          <p:cNvSpPr/>
          <p:nvPr/>
        </p:nvSpPr>
        <p:spPr>
          <a:xfrm>
            <a:off x="5374602" y="3416506"/>
            <a:ext cx="3021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76" name="Google Shape;776;p69"/>
          <p:cNvSpPr/>
          <p:nvPr/>
        </p:nvSpPr>
        <p:spPr>
          <a:xfrm>
            <a:off x="6185688" y="3416506"/>
            <a:ext cx="3021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77" name="Google Shape;777;p69"/>
          <p:cNvSpPr/>
          <p:nvPr/>
        </p:nvSpPr>
        <p:spPr>
          <a:xfrm>
            <a:off x="7138281" y="3416506"/>
            <a:ext cx="3021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78" name="Google Shape;778;p69"/>
          <p:cNvSpPr txBox="1"/>
          <p:nvPr/>
        </p:nvSpPr>
        <p:spPr>
          <a:xfrm>
            <a:off x="424125" y="1045050"/>
            <a:ext cx="7305300" cy="800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8 batches &amp; 100 epochs</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1 Dimensional CNN into fully connected network</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ReLU in each step</a:t>
            </a:r>
            <a:endParaRPr sz="1600">
              <a:solidFill>
                <a:schemeClr val="dk1"/>
              </a:solidFill>
              <a:latin typeface="Manrope"/>
              <a:ea typeface="Manrope"/>
              <a:cs typeface="Manrope"/>
              <a:sym typeface="Manrop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0"/>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Emotional Speech Model</a:t>
            </a:r>
            <a:r>
              <a:rPr lang="en" sz="3000"/>
              <a:t> Performance</a:t>
            </a:r>
            <a:endParaRPr sz="3000"/>
          </a:p>
        </p:txBody>
      </p:sp>
      <p:pic>
        <p:nvPicPr>
          <p:cNvPr id="784" name="Google Shape;784;p70"/>
          <p:cNvPicPr preferRelativeResize="0"/>
          <p:nvPr/>
        </p:nvPicPr>
        <p:blipFill>
          <a:blip r:embed="rId3">
            <a:alphaModFix/>
          </a:blip>
          <a:stretch>
            <a:fillRect/>
          </a:stretch>
        </p:blipFill>
        <p:spPr>
          <a:xfrm>
            <a:off x="994100" y="1045050"/>
            <a:ext cx="2785250" cy="1640325"/>
          </a:xfrm>
          <a:prstGeom prst="rect">
            <a:avLst/>
          </a:prstGeom>
          <a:noFill/>
          <a:ln cap="flat" cmpd="sng" w="19050">
            <a:solidFill>
              <a:schemeClr val="dk2"/>
            </a:solidFill>
            <a:prstDash val="solid"/>
            <a:round/>
            <a:headEnd len="sm" w="sm" type="none"/>
            <a:tailEnd len="sm" w="sm" type="none"/>
          </a:ln>
        </p:spPr>
      </p:pic>
      <p:pic>
        <p:nvPicPr>
          <p:cNvPr id="785" name="Google Shape;785;p70"/>
          <p:cNvPicPr preferRelativeResize="0"/>
          <p:nvPr/>
        </p:nvPicPr>
        <p:blipFill>
          <a:blip r:embed="rId4">
            <a:alphaModFix/>
          </a:blip>
          <a:stretch>
            <a:fillRect/>
          </a:stretch>
        </p:blipFill>
        <p:spPr>
          <a:xfrm>
            <a:off x="5225650" y="1136000"/>
            <a:ext cx="3867149" cy="3323102"/>
          </a:xfrm>
          <a:prstGeom prst="rect">
            <a:avLst/>
          </a:prstGeom>
          <a:noFill/>
          <a:ln cap="flat" cmpd="sng" w="19050">
            <a:solidFill>
              <a:schemeClr val="dk2"/>
            </a:solidFill>
            <a:prstDash val="solid"/>
            <a:round/>
            <a:headEnd len="sm" w="sm" type="none"/>
            <a:tailEnd len="sm" w="sm" type="none"/>
          </a:ln>
        </p:spPr>
      </p:pic>
      <p:sp>
        <p:nvSpPr>
          <p:cNvPr id="786" name="Google Shape;786;p70"/>
          <p:cNvSpPr/>
          <p:nvPr/>
        </p:nvSpPr>
        <p:spPr>
          <a:xfrm>
            <a:off x="6030325" y="2922625"/>
            <a:ext cx="328200" cy="328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87" name="Google Shape;787;p70"/>
          <p:cNvSpPr/>
          <p:nvPr/>
        </p:nvSpPr>
        <p:spPr>
          <a:xfrm>
            <a:off x="6887150" y="2922625"/>
            <a:ext cx="328200" cy="328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788" name="Google Shape;788;p70"/>
          <p:cNvSpPr/>
          <p:nvPr/>
        </p:nvSpPr>
        <p:spPr>
          <a:xfrm>
            <a:off x="6434775" y="1314225"/>
            <a:ext cx="328200" cy="328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pic>
        <p:nvPicPr>
          <p:cNvPr id="789" name="Google Shape;789;p70"/>
          <p:cNvPicPr preferRelativeResize="0"/>
          <p:nvPr/>
        </p:nvPicPr>
        <p:blipFill>
          <a:blip r:embed="rId5">
            <a:alphaModFix/>
          </a:blip>
          <a:stretch>
            <a:fillRect/>
          </a:stretch>
        </p:blipFill>
        <p:spPr>
          <a:xfrm>
            <a:off x="0" y="2858750"/>
            <a:ext cx="5173975" cy="22847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3"/>
          <p:cNvSpPr txBox="1"/>
          <p:nvPr>
            <p:ph idx="15" type="title"/>
          </p:nvPr>
        </p:nvSpPr>
        <p:spPr>
          <a:xfrm flipH="1">
            <a:off x="719925" y="2091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 OF</a:t>
            </a:r>
            <a:r>
              <a:rPr lang="en"/>
              <a:t> </a:t>
            </a:r>
            <a:r>
              <a:rPr lang="en">
                <a:solidFill>
                  <a:schemeClr val="lt1"/>
                </a:solidFill>
              </a:rPr>
              <a:t>CONTENTS</a:t>
            </a:r>
            <a:endParaRPr/>
          </a:p>
        </p:txBody>
      </p:sp>
      <p:sp>
        <p:nvSpPr>
          <p:cNvPr id="553" name="Google Shape;553;p53"/>
          <p:cNvSpPr/>
          <p:nvPr/>
        </p:nvSpPr>
        <p:spPr>
          <a:xfrm>
            <a:off x="719916" y="10919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4" name="Google Shape;554;p53"/>
          <p:cNvSpPr/>
          <p:nvPr/>
        </p:nvSpPr>
        <p:spPr>
          <a:xfrm flipH="1">
            <a:off x="491063" y="3625875"/>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5" name="Google Shape;555;p53"/>
          <p:cNvSpPr/>
          <p:nvPr/>
        </p:nvSpPr>
        <p:spPr>
          <a:xfrm flipH="1">
            <a:off x="4720335" y="1130099"/>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6" name="Google Shape;556;p53"/>
          <p:cNvSpPr/>
          <p:nvPr/>
        </p:nvSpPr>
        <p:spPr>
          <a:xfrm>
            <a:off x="630425" y="235671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7" name="Google Shape;557;p53"/>
          <p:cNvSpPr txBox="1"/>
          <p:nvPr>
            <p:ph type="title"/>
          </p:nvPr>
        </p:nvSpPr>
        <p:spPr>
          <a:xfrm>
            <a:off x="1900238" y="2439213"/>
            <a:ext cx="24300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lt1"/>
                </a:solidFill>
              </a:rPr>
              <a:t>Facial Expression</a:t>
            </a:r>
            <a:r>
              <a:rPr lang="en" sz="1900"/>
              <a:t> Model EDA</a:t>
            </a:r>
            <a:endParaRPr sz="1900"/>
          </a:p>
        </p:txBody>
      </p:sp>
      <p:sp>
        <p:nvSpPr>
          <p:cNvPr id="558" name="Google Shape;558;p53"/>
          <p:cNvSpPr txBox="1"/>
          <p:nvPr>
            <p:ph idx="2" type="title"/>
          </p:nvPr>
        </p:nvSpPr>
        <p:spPr>
          <a:xfrm>
            <a:off x="845800" y="1354650"/>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01</a:t>
            </a:r>
            <a:endParaRPr sz="3500"/>
          </a:p>
        </p:txBody>
      </p:sp>
      <p:sp>
        <p:nvSpPr>
          <p:cNvPr id="559" name="Google Shape;559;p53"/>
          <p:cNvSpPr txBox="1"/>
          <p:nvPr>
            <p:ph idx="3" type="title"/>
          </p:nvPr>
        </p:nvSpPr>
        <p:spPr>
          <a:xfrm>
            <a:off x="1900238" y="3761723"/>
            <a:ext cx="24300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Facial Expression </a:t>
            </a:r>
            <a:r>
              <a:rPr lang="en" sz="1900">
                <a:solidFill>
                  <a:schemeClr val="lt1"/>
                </a:solidFill>
              </a:rPr>
              <a:t>Model Structure &amp; Performance</a:t>
            </a:r>
            <a:endParaRPr sz="1900"/>
          </a:p>
        </p:txBody>
      </p:sp>
      <p:sp>
        <p:nvSpPr>
          <p:cNvPr id="560" name="Google Shape;560;p53"/>
          <p:cNvSpPr txBox="1"/>
          <p:nvPr>
            <p:ph idx="7" type="title"/>
          </p:nvPr>
        </p:nvSpPr>
        <p:spPr>
          <a:xfrm>
            <a:off x="5981184" y="2484163"/>
            <a:ext cx="24300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Emotional Speech </a:t>
            </a:r>
            <a:r>
              <a:rPr lang="en" sz="1900">
                <a:solidFill>
                  <a:schemeClr val="lt1"/>
                </a:solidFill>
              </a:rPr>
              <a:t>Model Structure &amp; Performance</a:t>
            </a:r>
            <a:endParaRPr sz="1900">
              <a:solidFill>
                <a:schemeClr val="lt1"/>
              </a:solidFill>
            </a:endParaRPr>
          </a:p>
        </p:txBody>
      </p:sp>
      <p:sp>
        <p:nvSpPr>
          <p:cNvPr id="561" name="Google Shape;561;p53"/>
          <p:cNvSpPr txBox="1"/>
          <p:nvPr>
            <p:ph idx="9" type="title"/>
          </p:nvPr>
        </p:nvSpPr>
        <p:spPr>
          <a:xfrm>
            <a:off x="771623" y="2649200"/>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02</a:t>
            </a:r>
            <a:endParaRPr sz="3500"/>
          </a:p>
        </p:txBody>
      </p:sp>
      <p:sp>
        <p:nvSpPr>
          <p:cNvPr id="562" name="Google Shape;562;p53"/>
          <p:cNvSpPr txBox="1"/>
          <p:nvPr>
            <p:ph idx="5" type="title"/>
          </p:nvPr>
        </p:nvSpPr>
        <p:spPr>
          <a:xfrm>
            <a:off x="5981188" y="1227838"/>
            <a:ext cx="24300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lt1"/>
                </a:solidFill>
              </a:rPr>
              <a:t>Emotional Speech </a:t>
            </a:r>
            <a:r>
              <a:rPr lang="en" sz="1900"/>
              <a:t>Model EDA</a:t>
            </a:r>
            <a:endParaRPr sz="1900"/>
          </a:p>
        </p:txBody>
      </p:sp>
      <p:sp>
        <p:nvSpPr>
          <p:cNvPr id="563" name="Google Shape;563;p53"/>
          <p:cNvSpPr txBox="1"/>
          <p:nvPr>
            <p:ph idx="13" type="title"/>
          </p:nvPr>
        </p:nvSpPr>
        <p:spPr>
          <a:xfrm>
            <a:off x="814173" y="3888525"/>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03</a:t>
            </a:r>
            <a:endParaRPr sz="3500"/>
          </a:p>
        </p:txBody>
      </p:sp>
      <p:sp>
        <p:nvSpPr>
          <p:cNvPr id="564" name="Google Shape;564;p53"/>
          <p:cNvSpPr txBox="1"/>
          <p:nvPr>
            <p:ph idx="14" type="title"/>
          </p:nvPr>
        </p:nvSpPr>
        <p:spPr>
          <a:xfrm>
            <a:off x="4895098" y="1452413"/>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04</a:t>
            </a:r>
            <a:endParaRPr sz="3500"/>
          </a:p>
        </p:txBody>
      </p:sp>
      <p:sp>
        <p:nvSpPr>
          <p:cNvPr id="565" name="Google Shape;565;p53"/>
          <p:cNvSpPr/>
          <p:nvPr/>
        </p:nvSpPr>
        <p:spPr>
          <a:xfrm flipH="1">
            <a:off x="4720348" y="2356712"/>
            <a:ext cx="1162249" cy="1032818"/>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66" name="Google Shape;566;p53"/>
          <p:cNvSpPr txBox="1"/>
          <p:nvPr>
            <p:ph idx="14" type="title"/>
          </p:nvPr>
        </p:nvSpPr>
        <p:spPr>
          <a:xfrm>
            <a:off x="4895110" y="2679025"/>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05</a:t>
            </a:r>
            <a:endParaRPr sz="3500"/>
          </a:p>
        </p:txBody>
      </p:sp>
      <p:sp>
        <p:nvSpPr>
          <p:cNvPr id="567" name="Google Shape;567;p53"/>
          <p:cNvSpPr/>
          <p:nvPr/>
        </p:nvSpPr>
        <p:spPr>
          <a:xfrm flipH="1">
            <a:off x="4720323" y="3583299"/>
            <a:ext cx="1162249" cy="1032818"/>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68" name="Google Shape;568;p53"/>
          <p:cNvSpPr txBox="1"/>
          <p:nvPr>
            <p:ph idx="7" type="title"/>
          </p:nvPr>
        </p:nvSpPr>
        <p:spPr>
          <a:xfrm>
            <a:off x="5981175" y="3905637"/>
            <a:ext cx="24300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Future Directions</a:t>
            </a:r>
            <a:endParaRPr sz="1900">
              <a:solidFill>
                <a:schemeClr val="lt1"/>
              </a:solidFill>
            </a:endParaRPr>
          </a:p>
        </p:txBody>
      </p:sp>
      <p:sp>
        <p:nvSpPr>
          <p:cNvPr id="569" name="Google Shape;569;p53"/>
          <p:cNvSpPr txBox="1"/>
          <p:nvPr>
            <p:ph idx="14" type="title"/>
          </p:nvPr>
        </p:nvSpPr>
        <p:spPr>
          <a:xfrm>
            <a:off x="4895085" y="3905613"/>
            <a:ext cx="812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06</a:t>
            </a:r>
            <a:endParaRPr sz="3500"/>
          </a:p>
        </p:txBody>
      </p:sp>
      <p:sp>
        <p:nvSpPr>
          <p:cNvPr id="570" name="Google Shape;570;p53"/>
          <p:cNvSpPr txBox="1"/>
          <p:nvPr>
            <p:ph idx="3" type="title"/>
          </p:nvPr>
        </p:nvSpPr>
        <p:spPr>
          <a:xfrm>
            <a:off x="1900250" y="1227848"/>
            <a:ext cx="24300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Introduction &amp; </a:t>
            </a:r>
            <a:r>
              <a:rPr lang="en" sz="1900">
                <a:solidFill>
                  <a:schemeClr val="lt1"/>
                </a:solidFill>
              </a:rPr>
              <a:t>Background</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1"/>
          <p:cNvSpPr txBox="1"/>
          <p:nvPr>
            <p:ph type="title"/>
          </p:nvPr>
        </p:nvSpPr>
        <p:spPr>
          <a:xfrm>
            <a:off x="185324" y="2128675"/>
            <a:ext cx="2266500" cy="3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Happy</a:t>
            </a:r>
            <a:endParaRPr sz="1600"/>
          </a:p>
        </p:txBody>
      </p:sp>
      <p:sp>
        <p:nvSpPr>
          <p:cNvPr id="795" name="Google Shape;795;p71"/>
          <p:cNvSpPr txBox="1"/>
          <p:nvPr>
            <p:ph type="title"/>
          </p:nvPr>
        </p:nvSpPr>
        <p:spPr>
          <a:xfrm>
            <a:off x="3047471" y="2128675"/>
            <a:ext cx="2266500" cy="3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Angry</a:t>
            </a:r>
            <a:endParaRPr sz="1600"/>
          </a:p>
        </p:txBody>
      </p:sp>
      <p:sp>
        <p:nvSpPr>
          <p:cNvPr id="796" name="Google Shape;796;p71"/>
          <p:cNvSpPr txBox="1"/>
          <p:nvPr>
            <p:ph type="title"/>
          </p:nvPr>
        </p:nvSpPr>
        <p:spPr>
          <a:xfrm>
            <a:off x="6094050" y="2040189"/>
            <a:ext cx="2557500" cy="36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Fearful</a:t>
            </a:r>
            <a:endParaRPr sz="1600"/>
          </a:p>
        </p:txBody>
      </p:sp>
      <p:sp>
        <p:nvSpPr>
          <p:cNvPr id="797" name="Google Shape;797;p71"/>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Emotional Speech Model Performance</a:t>
            </a:r>
            <a:endParaRPr sz="3000"/>
          </a:p>
        </p:txBody>
      </p:sp>
      <p:sp>
        <p:nvSpPr>
          <p:cNvPr id="798" name="Google Shape;798;p71"/>
          <p:cNvSpPr txBox="1"/>
          <p:nvPr/>
        </p:nvSpPr>
        <p:spPr>
          <a:xfrm>
            <a:off x="412400" y="1421375"/>
            <a:ext cx="7269900" cy="447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Waveform and Sound Analysis</a:t>
            </a:r>
            <a:endParaRPr sz="1600">
              <a:solidFill>
                <a:schemeClr val="dk1"/>
              </a:solidFill>
              <a:latin typeface="Manrope"/>
              <a:ea typeface="Manrope"/>
              <a:cs typeface="Manrope"/>
              <a:sym typeface="Manrope"/>
            </a:endParaRPr>
          </a:p>
        </p:txBody>
      </p:sp>
      <p:pic>
        <p:nvPicPr>
          <p:cNvPr id="799" name="Google Shape;799;p71" title="fearful.wav">
            <a:hlinkClick r:id="rId3"/>
          </p:cNvPr>
          <p:cNvPicPr preferRelativeResize="0"/>
          <p:nvPr/>
        </p:nvPicPr>
        <p:blipFill>
          <a:blip r:embed="rId4">
            <a:alphaModFix/>
          </a:blip>
          <a:stretch>
            <a:fillRect/>
          </a:stretch>
        </p:blipFill>
        <p:spPr>
          <a:xfrm>
            <a:off x="6910825" y="1955638"/>
            <a:ext cx="457200" cy="457200"/>
          </a:xfrm>
          <a:prstGeom prst="rect">
            <a:avLst/>
          </a:prstGeom>
          <a:noFill/>
          <a:ln>
            <a:noFill/>
          </a:ln>
        </p:spPr>
      </p:pic>
      <p:pic>
        <p:nvPicPr>
          <p:cNvPr id="800" name="Google Shape;800;p71"/>
          <p:cNvPicPr preferRelativeResize="0"/>
          <p:nvPr/>
        </p:nvPicPr>
        <p:blipFill rotWithShape="1">
          <a:blip r:embed="rId5">
            <a:alphaModFix/>
          </a:blip>
          <a:srcRect b="0" l="0" r="0" t="8458"/>
          <a:stretch/>
        </p:blipFill>
        <p:spPr>
          <a:xfrm>
            <a:off x="6094050" y="2579299"/>
            <a:ext cx="2557499" cy="856775"/>
          </a:xfrm>
          <a:prstGeom prst="rect">
            <a:avLst/>
          </a:prstGeom>
          <a:noFill/>
          <a:ln>
            <a:noFill/>
          </a:ln>
        </p:spPr>
      </p:pic>
      <p:pic>
        <p:nvPicPr>
          <p:cNvPr id="801" name="Google Shape;801;p71"/>
          <p:cNvPicPr preferRelativeResize="0"/>
          <p:nvPr/>
        </p:nvPicPr>
        <p:blipFill rotWithShape="1">
          <a:blip r:embed="rId6">
            <a:alphaModFix/>
          </a:blip>
          <a:srcRect b="0" l="0" r="0" t="8458"/>
          <a:stretch/>
        </p:blipFill>
        <p:spPr>
          <a:xfrm>
            <a:off x="3158275" y="2579300"/>
            <a:ext cx="2542625" cy="856775"/>
          </a:xfrm>
          <a:prstGeom prst="rect">
            <a:avLst/>
          </a:prstGeom>
          <a:noFill/>
          <a:ln>
            <a:noFill/>
          </a:ln>
        </p:spPr>
      </p:pic>
      <p:pic>
        <p:nvPicPr>
          <p:cNvPr id="802" name="Google Shape;802;p71"/>
          <p:cNvPicPr preferRelativeResize="0"/>
          <p:nvPr/>
        </p:nvPicPr>
        <p:blipFill rotWithShape="1">
          <a:blip r:embed="rId7">
            <a:alphaModFix/>
          </a:blip>
          <a:srcRect b="0" l="0" r="0" t="7885"/>
          <a:stretch/>
        </p:blipFill>
        <p:spPr>
          <a:xfrm>
            <a:off x="222500" y="2576374"/>
            <a:ext cx="2542624" cy="856775"/>
          </a:xfrm>
          <a:prstGeom prst="rect">
            <a:avLst/>
          </a:prstGeom>
          <a:noFill/>
          <a:ln>
            <a:noFill/>
          </a:ln>
        </p:spPr>
      </p:pic>
      <p:pic>
        <p:nvPicPr>
          <p:cNvPr id="803" name="Google Shape;803;p71" title="angry.wav">
            <a:hlinkClick r:id="rId8"/>
          </p:cNvPr>
          <p:cNvPicPr preferRelativeResize="0"/>
          <p:nvPr/>
        </p:nvPicPr>
        <p:blipFill>
          <a:blip r:embed="rId4">
            <a:alphaModFix/>
          </a:blip>
          <a:stretch>
            <a:fillRect/>
          </a:stretch>
        </p:blipFill>
        <p:spPr>
          <a:xfrm>
            <a:off x="3769275" y="1993766"/>
            <a:ext cx="457200" cy="457200"/>
          </a:xfrm>
          <a:prstGeom prst="rect">
            <a:avLst/>
          </a:prstGeom>
          <a:noFill/>
          <a:ln>
            <a:noFill/>
          </a:ln>
        </p:spPr>
      </p:pic>
      <p:pic>
        <p:nvPicPr>
          <p:cNvPr id="804" name="Google Shape;804;p71" title="happy (woman).wav">
            <a:hlinkClick r:id="rId9"/>
          </p:cNvPr>
          <p:cNvPicPr preferRelativeResize="0"/>
          <p:nvPr/>
        </p:nvPicPr>
        <p:blipFill>
          <a:blip r:embed="rId4">
            <a:alphaModFix/>
          </a:blip>
          <a:stretch>
            <a:fillRect/>
          </a:stretch>
        </p:blipFill>
        <p:spPr>
          <a:xfrm>
            <a:off x="903950" y="1993766"/>
            <a:ext cx="457200" cy="457200"/>
          </a:xfrm>
          <a:prstGeom prst="rect">
            <a:avLst/>
          </a:prstGeom>
          <a:noFill/>
          <a:ln>
            <a:noFill/>
          </a:ln>
        </p:spPr>
      </p:pic>
      <p:sp>
        <p:nvSpPr>
          <p:cNvPr id="805" name="Google Shape;805;p71"/>
          <p:cNvSpPr txBox="1"/>
          <p:nvPr/>
        </p:nvSpPr>
        <p:spPr>
          <a:xfrm>
            <a:off x="2061600" y="3897025"/>
            <a:ext cx="5020800" cy="9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anrope"/>
                <a:ea typeface="Manrope"/>
                <a:cs typeface="Manrope"/>
                <a:sym typeface="Manrope"/>
              </a:rPr>
              <a:t>Issue might be because these emotions are very similar without facial expression data and model is overfitting</a:t>
            </a:r>
            <a:endParaRPr sz="1600">
              <a:solidFill>
                <a:schemeClr val="lt1"/>
              </a:solidFill>
              <a:latin typeface="Manrope"/>
              <a:ea typeface="Manrope"/>
              <a:cs typeface="Manrope"/>
              <a:sym typeface="Manrope"/>
            </a:endParaRPr>
          </a:p>
        </p:txBody>
      </p:sp>
      <p:sp>
        <p:nvSpPr>
          <p:cNvPr id="806" name="Google Shape;806;p71"/>
          <p:cNvSpPr/>
          <p:nvPr/>
        </p:nvSpPr>
        <p:spPr>
          <a:xfrm>
            <a:off x="190500" y="2050825"/>
            <a:ext cx="7134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07" name="Google Shape;807;p71"/>
          <p:cNvSpPr/>
          <p:nvPr/>
        </p:nvSpPr>
        <p:spPr>
          <a:xfrm>
            <a:off x="3047475" y="2050825"/>
            <a:ext cx="7134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08" name="Google Shape;808;p71"/>
          <p:cNvSpPr/>
          <p:nvPr/>
        </p:nvSpPr>
        <p:spPr>
          <a:xfrm>
            <a:off x="6094050" y="2003475"/>
            <a:ext cx="7134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6"/>
                                        </p:tgtEl>
                                      </p:cBhvr>
                                    </p:animEffect>
                                    <p:set>
                                      <p:cBhvr>
                                        <p:cTn dur="1" fill="hold">
                                          <p:stCondLst>
                                            <p:cond delay="1000"/>
                                          </p:stCondLst>
                                        </p:cTn>
                                        <p:tgtEl>
                                          <p:spTgt spid="8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7"/>
                                        </p:tgtEl>
                                      </p:cBhvr>
                                    </p:animEffect>
                                    <p:set>
                                      <p:cBhvr>
                                        <p:cTn dur="1" fill="hold">
                                          <p:stCondLst>
                                            <p:cond delay="1000"/>
                                          </p:stCondLst>
                                        </p:cTn>
                                        <p:tgtEl>
                                          <p:spTgt spid="8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8"/>
                                        </p:tgtEl>
                                      </p:cBhvr>
                                    </p:animEffect>
                                    <p:set>
                                      <p:cBhvr>
                                        <p:cTn dur="1" fill="hold">
                                          <p:stCondLst>
                                            <p:cond delay="1000"/>
                                          </p:stCondLst>
                                        </p:cTn>
                                        <p:tgtEl>
                                          <p:spTgt spid="8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26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2"/>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Final Results</a:t>
            </a:r>
            <a:endParaRPr sz="3000"/>
          </a:p>
        </p:txBody>
      </p:sp>
      <p:sp>
        <p:nvSpPr>
          <p:cNvPr id="814" name="Google Shape;814;p72"/>
          <p:cNvSpPr txBox="1"/>
          <p:nvPr/>
        </p:nvSpPr>
        <p:spPr>
          <a:xfrm>
            <a:off x="412400" y="1140225"/>
            <a:ext cx="7674300" cy="374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anrope"/>
              <a:buChar char="-"/>
            </a:pPr>
            <a:r>
              <a:rPr lang="en" sz="1800">
                <a:latin typeface="Manrope"/>
                <a:ea typeface="Manrope"/>
                <a:cs typeface="Manrope"/>
                <a:sym typeface="Manrope"/>
              </a:rPr>
              <a:t>Facial Emotion Recognition:</a:t>
            </a:r>
            <a:endParaRPr sz="1800">
              <a:latin typeface="Manrope"/>
              <a:ea typeface="Manrope"/>
              <a:cs typeface="Manrope"/>
              <a:sym typeface="Manrope"/>
            </a:endParaRPr>
          </a:p>
          <a:p>
            <a:pPr indent="-342900" lvl="0" marL="914400" rtl="0" algn="l">
              <a:spcBef>
                <a:spcPts val="0"/>
              </a:spcBef>
              <a:spcAft>
                <a:spcPts val="0"/>
              </a:spcAft>
              <a:buClr>
                <a:schemeClr val="dk1"/>
              </a:buClr>
              <a:buSzPts val="1800"/>
              <a:buFont typeface="Manrope"/>
              <a:buChar char="-"/>
            </a:pPr>
            <a:r>
              <a:rPr lang="en" sz="1800">
                <a:latin typeface="Manrope"/>
                <a:ea typeface="Manrope"/>
                <a:cs typeface="Manrope"/>
                <a:sym typeface="Manrope"/>
              </a:rPr>
              <a:t>64% best model</a:t>
            </a:r>
            <a:endParaRPr sz="1800">
              <a:latin typeface="Manrope"/>
              <a:ea typeface="Manrope"/>
              <a:cs typeface="Manrope"/>
              <a:sym typeface="Manrope"/>
            </a:endParaRPr>
          </a:p>
          <a:p>
            <a:pPr indent="0" lvl="0" marL="0" rtl="0" algn="l">
              <a:spcBef>
                <a:spcPts val="0"/>
              </a:spcBef>
              <a:spcAft>
                <a:spcPts val="0"/>
              </a:spcAft>
              <a:buNone/>
            </a:pPr>
            <a:r>
              <a:t/>
            </a:r>
            <a:endParaRPr sz="1800">
              <a:latin typeface="Manrope"/>
              <a:ea typeface="Manrope"/>
              <a:cs typeface="Manrope"/>
              <a:sym typeface="Manrope"/>
            </a:endParaRPr>
          </a:p>
          <a:p>
            <a:pPr indent="-342900" lvl="0" marL="4572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Emotional Speech</a:t>
            </a:r>
            <a:endParaRPr sz="1800">
              <a:solidFill>
                <a:schemeClr val="dk1"/>
              </a:solidFill>
              <a:latin typeface="Manrope"/>
              <a:ea typeface="Manrope"/>
              <a:cs typeface="Manrope"/>
              <a:sym typeface="Manrope"/>
            </a:endParaRPr>
          </a:p>
          <a:p>
            <a:pPr indent="-342900" lvl="1" marL="9144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61% best model</a:t>
            </a:r>
            <a:endParaRPr sz="1800">
              <a:solidFill>
                <a:schemeClr val="dk1"/>
              </a:solidFill>
              <a:latin typeface="Manrope"/>
              <a:ea typeface="Manrope"/>
              <a:cs typeface="Manrope"/>
              <a:sym typeface="Manrope"/>
            </a:endParaRPr>
          </a:p>
          <a:p>
            <a:pPr indent="0" lvl="0" marL="0" rtl="0" algn="l">
              <a:spcBef>
                <a:spcPts val="0"/>
              </a:spcBef>
              <a:spcAft>
                <a:spcPts val="0"/>
              </a:spcAft>
              <a:buNone/>
            </a:pPr>
            <a:r>
              <a:t/>
            </a:r>
            <a:endParaRPr sz="1800">
              <a:solidFill>
                <a:schemeClr val="dk1"/>
              </a:solidFill>
              <a:latin typeface="Manrope"/>
              <a:ea typeface="Manrope"/>
              <a:cs typeface="Manrope"/>
              <a:sym typeface="Manrope"/>
            </a:endParaRPr>
          </a:p>
          <a:p>
            <a:pPr indent="-342900" lvl="0" marL="4572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Happiness is the easiest emotion to classify</a:t>
            </a:r>
            <a:endParaRPr sz="1800">
              <a:solidFill>
                <a:schemeClr val="dk1"/>
              </a:solidFill>
              <a:latin typeface="Manrope"/>
              <a:ea typeface="Manrope"/>
              <a:cs typeface="Manrope"/>
              <a:sym typeface="Manrope"/>
            </a:endParaRPr>
          </a:p>
          <a:p>
            <a:pPr indent="0" lvl="0" marL="0" rtl="0" algn="l">
              <a:spcBef>
                <a:spcPts val="0"/>
              </a:spcBef>
              <a:spcAft>
                <a:spcPts val="0"/>
              </a:spcAft>
              <a:buNone/>
            </a:pPr>
            <a:r>
              <a:t/>
            </a:r>
            <a:endParaRPr sz="1800">
              <a:solidFill>
                <a:schemeClr val="dk1"/>
              </a:solidFill>
              <a:latin typeface="Manrope"/>
              <a:ea typeface="Manrope"/>
              <a:cs typeface="Manrope"/>
              <a:sym typeface="Manrope"/>
            </a:endParaRPr>
          </a:p>
          <a:p>
            <a:pPr indent="-342900" lvl="0" marL="457200" rtl="0" algn="l">
              <a:spcBef>
                <a:spcPts val="0"/>
              </a:spcBef>
              <a:spcAft>
                <a:spcPts val="0"/>
              </a:spcAft>
              <a:buClr>
                <a:schemeClr val="dk1"/>
              </a:buClr>
              <a:buSzPts val="1800"/>
              <a:buFont typeface="Manrope"/>
              <a:buChar char="-"/>
            </a:pPr>
            <a:r>
              <a:rPr lang="en" sz="1800">
                <a:solidFill>
                  <a:schemeClr val="dk1"/>
                </a:solidFill>
                <a:latin typeface="Manrope"/>
                <a:ea typeface="Manrope"/>
                <a:cs typeface="Manrope"/>
                <a:sym typeface="Manrope"/>
              </a:rPr>
              <a:t>Fear is the hardest emotion to classify</a:t>
            </a:r>
            <a:endParaRPr sz="1800">
              <a:solidFill>
                <a:schemeClr val="dk1"/>
              </a:solidFill>
              <a:latin typeface="Manrope"/>
              <a:ea typeface="Manrope"/>
              <a:cs typeface="Manrope"/>
              <a:sym typeface="Manrop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3"/>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Alternatives Explored</a:t>
            </a:r>
            <a:endParaRPr sz="3000"/>
          </a:p>
        </p:txBody>
      </p:sp>
      <p:sp>
        <p:nvSpPr>
          <p:cNvPr id="820" name="Google Shape;820;p73"/>
          <p:cNvSpPr txBox="1"/>
          <p:nvPr/>
        </p:nvSpPr>
        <p:spPr>
          <a:xfrm>
            <a:off x="412400" y="1140225"/>
            <a:ext cx="8192700" cy="374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Facial Expression Model: </a:t>
            </a:r>
            <a:endParaRPr b="1"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latin typeface="Manrope"/>
                <a:ea typeface="Manrope"/>
                <a:cs typeface="Manrope"/>
                <a:sym typeface="Manrope"/>
              </a:rPr>
              <a:t>We experimented with two different CNN models and achieved similar results (~60% accuracy), which may indicate a limitation of the dataset itself rather than the model architecture.</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latin typeface="Manrope"/>
                <a:ea typeface="Manrope"/>
                <a:cs typeface="Manrope"/>
                <a:sym typeface="Manrope"/>
              </a:rPr>
              <a:t>The best reported accuracy on Kaggle is ~70%, suggesting that our current results are competitive but have room for improvement.</a:t>
            </a:r>
            <a:endParaRPr sz="1600">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latin typeface="Manrope"/>
                <a:ea typeface="Manrope"/>
                <a:cs typeface="Manrope"/>
                <a:sym typeface="Manrope"/>
              </a:rPr>
              <a:t>Tried using a pre-trained ResNet-18 model, the results were similar. </a:t>
            </a:r>
            <a:endParaRPr sz="1600">
              <a:latin typeface="Manrope"/>
              <a:ea typeface="Manrope"/>
              <a:cs typeface="Manrope"/>
              <a:sym typeface="Manrope"/>
            </a:endParaRPr>
          </a:p>
          <a:p>
            <a:pPr indent="0" lvl="0" marL="914400" rtl="0" algn="l">
              <a:spcBef>
                <a:spcPts val="0"/>
              </a:spcBef>
              <a:spcAft>
                <a:spcPts val="0"/>
              </a:spcAft>
              <a:buNone/>
            </a:pPr>
            <a:r>
              <a:t/>
            </a:r>
            <a:endParaRPr sz="1600">
              <a:latin typeface="Manrope"/>
              <a:ea typeface="Manrope"/>
              <a:cs typeface="Manrope"/>
              <a:sym typeface="Manrope"/>
            </a:endParaRPr>
          </a:p>
          <a:p>
            <a:pPr indent="-330200" lvl="0" marL="457200" rtl="0" algn="l">
              <a:spcBef>
                <a:spcPts val="0"/>
              </a:spcBef>
              <a:spcAft>
                <a:spcPts val="0"/>
              </a:spcAft>
              <a:buSzPts val="1600"/>
              <a:buFont typeface="Manrope"/>
              <a:buChar char="-"/>
            </a:pPr>
            <a:r>
              <a:rPr b="1" lang="en" sz="1600">
                <a:latin typeface="Manrope"/>
                <a:ea typeface="Manrope"/>
                <a:cs typeface="Manrope"/>
                <a:sym typeface="Manrope"/>
              </a:rPr>
              <a:t>Emotional Speech </a:t>
            </a:r>
            <a:r>
              <a:rPr b="1" lang="en" sz="1600">
                <a:solidFill>
                  <a:schemeClr val="dk1"/>
                </a:solidFill>
                <a:latin typeface="Manrope"/>
                <a:ea typeface="Manrope"/>
                <a:cs typeface="Manrope"/>
                <a:sym typeface="Manrope"/>
              </a:rPr>
              <a:t>Model:</a:t>
            </a:r>
            <a:endParaRPr b="1" sz="1600">
              <a:latin typeface="Manrope"/>
              <a:ea typeface="Manrope"/>
              <a:cs typeface="Manrope"/>
              <a:sym typeface="Manrope"/>
            </a:endParaRPr>
          </a:p>
          <a:p>
            <a:pPr indent="-330200" lvl="1" marL="914400" rtl="0" algn="l">
              <a:spcBef>
                <a:spcPts val="0"/>
              </a:spcBef>
              <a:spcAft>
                <a:spcPts val="0"/>
              </a:spcAft>
              <a:buSzPts val="1600"/>
              <a:buFont typeface="Manrope"/>
              <a:buChar char="-"/>
            </a:pPr>
            <a:r>
              <a:rPr lang="en" sz="1600">
                <a:latin typeface="Manrope"/>
                <a:ea typeface="Manrope"/>
                <a:cs typeface="Manrope"/>
                <a:sym typeface="Manrope"/>
              </a:rPr>
              <a:t>Incorporated 3 additional datasets (~</a:t>
            </a:r>
            <a:r>
              <a:rPr lang="en" sz="1600">
                <a:latin typeface="Manrope"/>
                <a:ea typeface="Manrope"/>
                <a:cs typeface="Manrope"/>
                <a:sym typeface="Manrope"/>
              </a:rPr>
              <a:t>11970</a:t>
            </a:r>
            <a:r>
              <a:rPr lang="en" sz="1600">
                <a:latin typeface="Manrope"/>
                <a:ea typeface="Manrope"/>
                <a:cs typeface="Manrope"/>
                <a:sym typeface="Manrope"/>
              </a:rPr>
              <a:t> </a:t>
            </a:r>
            <a:r>
              <a:rPr lang="en" sz="1600">
                <a:latin typeface="Manrope"/>
                <a:ea typeface="Manrope"/>
                <a:cs typeface="Manrope"/>
                <a:sym typeface="Manrope"/>
              </a:rPr>
              <a:t>data points</a:t>
            </a:r>
            <a:r>
              <a:rPr lang="en" sz="1600">
                <a:latin typeface="Manrope"/>
                <a:ea typeface="Manrope"/>
                <a:cs typeface="Manrope"/>
                <a:sym typeface="Manrope"/>
              </a:rPr>
              <a:t>)</a:t>
            </a:r>
            <a:endParaRPr sz="1600">
              <a:latin typeface="Manrope"/>
              <a:ea typeface="Manrope"/>
              <a:cs typeface="Manrope"/>
              <a:sym typeface="Manrope"/>
            </a:endParaRPr>
          </a:p>
          <a:p>
            <a:pPr indent="-330200" lvl="1" marL="914400" rtl="0" algn="l">
              <a:spcBef>
                <a:spcPts val="0"/>
              </a:spcBef>
              <a:spcAft>
                <a:spcPts val="0"/>
              </a:spcAft>
              <a:buSzPts val="1600"/>
              <a:buFont typeface="Manrope"/>
              <a:buChar char="-"/>
            </a:pPr>
            <a:r>
              <a:rPr lang="en" sz="1600">
                <a:latin typeface="Manrope"/>
                <a:ea typeface="Manrope"/>
                <a:cs typeface="Manrope"/>
                <a:sym typeface="Manrope"/>
              </a:rPr>
              <a:t>More complex architectures and model types </a:t>
            </a:r>
            <a:endParaRPr sz="1600">
              <a:latin typeface="Manrope"/>
              <a:ea typeface="Manrope"/>
              <a:cs typeface="Manrope"/>
              <a:sym typeface="Manrope"/>
            </a:endParaRPr>
          </a:p>
          <a:p>
            <a:pPr indent="-330200" lvl="1" marL="914400" rtl="0" algn="l">
              <a:spcBef>
                <a:spcPts val="0"/>
              </a:spcBef>
              <a:spcAft>
                <a:spcPts val="0"/>
              </a:spcAft>
              <a:buSzPts val="1600"/>
              <a:buFont typeface="Manrope"/>
              <a:buChar char="-"/>
            </a:pPr>
            <a:r>
              <a:rPr lang="en" sz="1600">
                <a:latin typeface="Manrope"/>
                <a:ea typeface="Manrope"/>
                <a:cs typeface="Manrope"/>
                <a:sym typeface="Manrope"/>
              </a:rPr>
              <a:t>Regularization techniques made performance worse</a:t>
            </a:r>
            <a:endParaRPr sz="1600">
              <a:latin typeface="Manrope"/>
              <a:ea typeface="Manrope"/>
              <a:cs typeface="Manrope"/>
              <a:sym typeface="Manrope"/>
            </a:endParaRPr>
          </a:p>
          <a:p>
            <a:pPr indent="-330200" lvl="1" marL="914400" rtl="0" algn="l">
              <a:spcBef>
                <a:spcPts val="0"/>
              </a:spcBef>
              <a:spcAft>
                <a:spcPts val="0"/>
              </a:spcAft>
              <a:buSzPts val="1600"/>
              <a:buFont typeface="Manrope"/>
              <a:buChar char="-"/>
            </a:pPr>
            <a:r>
              <a:rPr lang="en" sz="1600">
                <a:latin typeface="Manrope"/>
                <a:ea typeface="Manrope"/>
                <a:cs typeface="Manrope"/>
                <a:sym typeface="Manrope"/>
              </a:rPr>
              <a:t>No augmentation</a:t>
            </a:r>
            <a:endParaRPr sz="1600">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txBox="1"/>
          <p:nvPr>
            <p:ph type="title"/>
          </p:nvPr>
        </p:nvSpPr>
        <p:spPr>
          <a:xfrm>
            <a:off x="799500" y="157350"/>
            <a:ext cx="78981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Additional models that performed better</a:t>
            </a:r>
            <a:endParaRPr sz="3000"/>
          </a:p>
        </p:txBody>
      </p:sp>
      <p:sp>
        <p:nvSpPr>
          <p:cNvPr id="826" name="Google Shape;826;p74"/>
          <p:cNvSpPr txBox="1"/>
          <p:nvPr/>
        </p:nvSpPr>
        <p:spPr>
          <a:xfrm>
            <a:off x="412400" y="1421375"/>
            <a:ext cx="7674300" cy="346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Kulim Park"/>
              <a:buChar char="-"/>
            </a:pPr>
            <a:r>
              <a:rPr lang="en" sz="1600" u="sng">
                <a:solidFill>
                  <a:schemeClr val="hlink"/>
                </a:solidFill>
                <a:latin typeface="Kulim Park"/>
                <a:ea typeface="Kulim Park"/>
                <a:cs typeface="Kulim Park"/>
                <a:sym typeface="Kulim Park"/>
                <a:hlinkClick r:id="rId3"/>
              </a:rPr>
              <a:t>FER</a:t>
            </a:r>
            <a:r>
              <a:rPr lang="en" sz="1600">
                <a:solidFill>
                  <a:schemeClr val="dk1"/>
                </a:solidFill>
                <a:latin typeface="Kulim Park"/>
                <a:ea typeface="Kulim Park"/>
                <a:cs typeface="Kulim Park"/>
                <a:sym typeface="Kulim Park"/>
              </a:rPr>
              <a:t>: Huang ZY et. al (2023)</a:t>
            </a:r>
            <a:endParaRPr sz="1600">
              <a:solidFill>
                <a:schemeClr val="dk1"/>
              </a:solidFill>
              <a:latin typeface="Kulim Park"/>
              <a:ea typeface="Kulim Park"/>
              <a:cs typeface="Kulim Park"/>
              <a:sym typeface="Kulim Park"/>
            </a:endParaRPr>
          </a:p>
          <a:p>
            <a:pPr indent="-330200" lvl="1" marL="9144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77.37% accuracy</a:t>
            </a:r>
            <a:endParaRPr sz="1600">
              <a:solidFill>
                <a:schemeClr val="dk1"/>
              </a:solidFill>
              <a:latin typeface="Kulim Park"/>
              <a:ea typeface="Kulim Park"/>
              <a:cs typeface="Kulim Park"/>
              <a:sym typeface="Kulim Park"/>
            </a:endParaRPr>
          </a:p>
          <a:p>
            <a:pPr indent="-330200" lvl="1" marL="9144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But bad external validation scores</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u="sng">
                <a:solidFill>
                  <a:schemeClr val="hlink"/>
                </a:solidFill>
                <a:latin typeface="Kulim Park"/>
                <a:ea typeface="Kulim Park"/>
                <a:cs typeface="Kulim Park"/>
                <a:sym typeface="Kulim Park"/>
                <a:hlinkClick r:id="rId4"/>
              </a:rPr>
              <a:t>Speech emotion recognition</a:t>
            </a:r>
            <a:r>
              <a:rPr lang="en" sz="1600">
                <a:solidFill>
                  <a:schemeClr val="dk1"/>
                </a:solidFill>
                <a:latin typeface="Kulim Park"/>
                <a:ea typeface="Kulim Park"/>
                <a:cs typeface="Kulim Park"/>
                <a:sym typeface="Kulim Park"/>
              </a:rPr>
              <a:t>: Asmaa Samir (2023)</a:t>
            </a:r>
            <a:endParaRPr sz="1600">
              <a:solidFill>
                <a:schemeClr val="dk1"/>
              </a:solidFill>
              <a:latin typeface="Kulim Park"/>
              <a:ea typeface="Kulim Park"/>
              <a:cs typeface="Kulim Park"/>
              <a:sym typeface="Kulim Park"/>
            </a:endParaRPr>
          </a:p>
          <a:p>
            <a:pPr indent="-330200" lvl="1" marL="9144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97.25% accuracy</a:t>
            </a:r>
            <a:endParaRPr sz="1600">
              <a:solidFill>
                <a:schemeClr val="dk1"/>
              </a:solidFill>
              <a:latin typeface="Kulim Park"/>
              <a:ea typeface="Kulim Park"/>
              <a:cs typeface="Kulim Park"/>
              <a:sym typeface="Kulim Park"/>
            </a:endParaRPr>
          </a:p>
          <a:p>
            <a:pPr indent="-330200" lvl="1" marL="9144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Possible data leakage into model</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u="sng">
                <a:solidFill>
                  <a:schemeClr val="hlink"/>
                </a:solidFill>
                <a:latin typeface="Kulim Park"/>
                <a:ea typeface="Kulim Park"/>
                <a:cs typeface="Kulim Park"/>
                <a:sym typeface="Kulim Park"/>
                <a:hlinkClick r:id="rId5"/>
              </a:rPr>
              <a:t>Emotion classification</a:t>
            </a:r>
            <a:r>
              <a:rPr lang="en" sz="1600">
                <a:solidFill>
                  <a:schemeClr val="dk1"/>
                </a:solidFill>
                <a:latin typeface="Kulim Park"/>
                <a:ea typeface="Kulim Park"/>
                <a:cs typeface="Kulim Park"/>
                <a:sym typeface="Kulim Park"/>
              </a:rPr>
              <a:t>: Marco Giuseppe de Pinto (2020)</a:t>
            </a:r>
            <a:endParaRPr sz="1600">
              <a:solidFill>
                <a:schemeClr val="dk1"/>
              </a:solidFill>
              <a:latin typeface="Kulim Park"/>
              <a:ea typeface="Kulim Park"/>
              <a:cs typeface="Kulim Park"/>
              <a:sym typeface="Kulim Park"/>
            </a:endParaRPr>
          </a:p>
          <a:p>
            <a:pPr indent="-330200" lvl="1" marL="9144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80% accuracy</a:t>
            </a:r>
            <a:endParaRPr sz="1600">
              <a:solidFill>
                <a:schemeClr val="dk1"/>
              </a:solidFill>
              <a:latin typeface="Kulim Park"/>
              <a:ea typeface="Kulim Park"/>
              <a:cs typeface="Kulim Park"/>
              <a:sym typeface="Kulim Par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type="title"/>
          </p:nvPr>
        </p:nvSpPr>
        <p:spPr>
          <a:xfrm>
            <a:off x="799500" y="49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Future Directions</a:t>
            </a:r>
            <a:endParaRPr sz="3000"/>
          </a:p>
        </p:txBody>
      </p:sp>
      <p:sp>
        <p:nvSpPr>
          <p:cNvPr id="832" name="Google Shape;832;p75"/>
          <p:cNvSpPr txBox="1"/>
          <p:nvPr/>
        </p:nvSpPr>
        <p:spPr>
          <a:xfrm>
            <a:off x="375400" y="805825"/>
            <a:ext cx="7674300" cy="157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Dataset selection </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Dataset processing</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More data for disgust</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More </a:t>
            </a:r>
            <a:r>
              <a:rPr lang="en" sz="1600">
                <a:solidFill>
                  <a:schemeClr val="dk1"/>
                </a:solidFill>
                <a:latin typeface="Kulim Park"/>
                <a:ea typeface="Kulim Park"/>
                <a:cs typeface="Kulim Park"/>
                <a:sym typeface="Kulim Park"/>
              </a:rPr>
              <a:t>hyperparameter combinations tested</a:t>
            </a:r>
            <a:endParaRPr sz="1600">
              <a:solidFill>
                <a:schemeClr val="dk1"/>
              </a:solidFill>
              <a:latin typeface="Kulim Park"/>
              <a:ea typeface="Kulim Park"/>
              <a:cs typeface="Kulim Park"/>
              <a:sym typeface="Kulim Park"/>
            </a:endParaRPr>
          </a:p>
          <a:p>
            <a:pPr indent="-330200" lvl="0" marL="457200" rtl="0" algn="l">
              <a:spcBef>
                <a:spcPts val="0"/>
              </a:spcBef>
              <a:spcAft>
                <a:spcPts val="0"/>
              </a:spcAft>
              <a:buClr>
                <a:schemeClr val="dk1"/>
              </a:buClr>
              <a:buSzPts val="1600"/>
              <a:buFont typeface="Kulim Park"/>
              <a:buChar char="-"/>
            </a:pPr>
            <a:r>
              <a:rPr lang="en" sz="1600">
                <a:solidFill>
                  <a:schemeClr val="dk1"/>
                </a:solidFill>
                <a:latin typeface="Kulim Park"/>
                <a:ea typeface="Kulim Park"/>
                <a:cs typeface="Kulim Park"/>
                <a:sym typeface="Kulim Park"/>
              </a:rPr>
              <a:t>Additional computational resources</a:t>
            </a:r>
            <a:endParaRPr sz="1600">
              <a:solidFill>
                <a:schemeClr val="dk1"/>
              </a:solidFill>
              <a:latin typeface="Kulim Park"/>
              <a:ea typeface="Kulim Park"/>
              <a:cs typeface="Kulim Park"/>
              <a:sym typeface="Kulim Park"/>
            </a:endParaRPr>
          </a:p>
        </p:txBody>
      </p:sp>
      <p:sp>
        <p:nvSpPr>
          <p:cNvPr id="833" name="Google Shape;833;p75"/>
          <p:cNvSpPr/>
          <p:nvPr/>
        </p:nvSpPr>
        <p:spPr>
          <a:xfrm>
            <a:off x="4023327" y="2568876"/>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Image Emotional Classifier</a:t>
            </a:r>
            <a:endParaRPr sz="1200">
              <a:latin typeface="Manrope"/>
              <a:ea typeface="Manrope"/>
              <a:cs typeface="Manrope"/>
              <a:sym typeface="Manrope"/>
            </a:endParaRPr>
          </a:p>
        </p:txBody>
      </p:sp>
      <p:sp>
        <p:nvSpPr>
          <p:cNvPr id="834" name="Google Shape;834;p75"/>
          <p:cNvSpPr/>
          <p:nvPr/>
        </p:nvSpPr>
        <p:spPr>
          <a:xfrm>
            <a:off x="4023327" y="3831079"/>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Audio Emotional Classifier</a:t>
            </a:r>
            <a:endParaRPr sz="1200">
              <a:latin typeface="Manrope"/>
              <a:ea typeface="Manrope"/>
              <a:cs typeface="Manrope"/>
              <a:sym typeface="Manrope"/>
            </a:endParaRPr>
          </a:p>
        </p:txBody>
      </p:sp>
      <p:sp>
        <p:nvSpPr>
          <p:cNvPr id="835" name="Google Shape;835;p75"/>
          <p:cNvSpPr/>
          <p:nvPr/>
        </p:nvSpPr>
        <p:spPr>
          <a:xfrm>
            <a:off x="6731550" y="2256325"/>
            <a:ext cx="129300" cy="129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36" name="Google Shape;836;p75"/>
          <p:cNvSpPr/>
          <p:nvPr/>
        </p:nvSpPr>
        <p:spPr>
          <a:xfrm>
            <a:off x="6731550" y="2453375"/>
            <a:ext cx="129300" cy="1293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37" name="Google Shape;837;p75"/>
          <p:cNvSpPr/>
          <p:nvPr/>
        </p:nvSpPr>
        <p:spPr>
          <a:xfrm>
            <a:off x="6731550" y="2650425"/>
            <a:ext cx="129300" cy="129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38" name="Google Shape;838;p75"/>
          <p:cNvSpPr/>
          <p:nvPr/>
        </p:nvSpPr>
        <p:spPr>
          <a:xfrm>
            <a:off x="6731550" y="2847475"/>
            <a:ext cx="129300" cy="1293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39" name="Google Shape;839;p75"/>
          <p:cNvSpPr/>
          <p:nvPr/>
        </p:nvSpPr>
        <p:spPr>
          <a:xfrm>
            <a:off x="6731550" y="3044525"/>
            <a:ext cx="129300" cy="1293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0" name="Google Shape;840;p75"/>
          <p:cNvSpPr/>
          <p:nvPr/>
        </p:nvSpPr>
        <p:spPr>
          <a:xfrm>
            <a:off x="6731550" y="3241575"/>
            <a:ext cx="129300" cy="1293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1" name="Google Shape;841;p75"/>
          <p:cNvSpPr/>
          <p:nvPr/>
        </p:nvSpPr>
        <p:spPr>
          <a:xfrm>
            <a:off x="6731550" y="3438625"/>
            <a:ext cx="129300" cy="1293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2" name="Google Shape;842;p75"/>
          <p:cNvSpPr/>
          <p:nvPr/>
        </p:nvSpPr>
        <p:spPr>
          <a:xfrm>
            <a:off x="6731550" y="3737525"/>
            <a:ext cx="129300" cy="129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3" name="Google Shape;843;p75"/>
          <p:cNvSpPr/>
          <p:nvPr/>
        </p:nvSpPr>
        <p:spPr>
          <a:xfrm>
            <a:off x="6731550" y="3934575"/>
            <a:ext cx="129300" cy="1293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4" name="Google Shape;844;p75"/>
          <p:cNvSpPr/>
          <p:nvPr/>
        </p:nvSpPr>
        <p:spPr>
          <a:xfrm>
            <a:off x="6731550" y="4131625"/>
            <a:ext cx="129300" cy="129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5" name="Google Shape;845;p75"/>
          <p:cNvSpPr/>
          <p:nvPr/>
        </p:nvSpPr>
        <p:spPr>
          <a:xfrm>
            <a:off x="6731550" y="4328675"/>
            <a:ext cx="129300" cy="1293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6" name="Google Shape;846;p75"/>
          <p:cNvSpPr/>
          <p:nvPr/>
        </p:nvSpPr>
        <p:spPr>
          <a:xfrm>
            <a:off x="6731550" y="4525725"/>
            <a:ext cx="129300" cy="1293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7" name="Google Shape;847;p75"/>
          <p:cNvSpPr/>
          <p:nvPr/>
        </p:nvSpPr>
        <p:spPr>
          <a:xfrm>
            <a:off x="6731550" y="4722775"/>
            <a:ext cx="129300" cy="1293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48" name="Google Shape;848;p75"/>
          <p:cNvSpPr/>
          <p:nvPr/>
        </p:nvSpPr>
        <p:spPr>
          <a:xfrm>
            <a:off x="6731550" y="4919825"/>
            <a:ext cx="129300" cy="1293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cxnSp>
        <p:nvCxnSpPr>
          <p:cNvPr id="849" name="Google Shape;849;p75"/>
          <p:cNvCxnSpPr>
            <a:stCxn id="833" idx="3"/>
            <a:endCxn id="835" idx="2"/>
          </p:cNvCxnSpPr>
          <p:nvPr/>
        </p:nvCxnSpPr>
        <p:spPr>
          <a:xfrm flipH="1" rot="10800000">
            <a:off x="5586627" y="2320926"/>
            <a:ext cx="1144800" cy="62610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75"/>
          <p:cNvCxnSpPr>
            <a:stCxn id="833" idx="3"/>
            <a:endCxn id="836" idx="2"/>
          </p:cNvCxnSpPr>
          <p:nvPr/>
        </p:nvCxnSpPr>
        <p:spPr>
          <a:xfrm flipH="1" rot="10800000">
            <a:off x="5586627" y="2518026"/>
            <a:ext cx="1144800" cy="4290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75"/>
          <p:cNvCxnSpPr>
            <a:stCxn id="833" idx="3"/>
            <a:endCxn id="837" idx="2"/>
          </p:cNvCxnSpPr>
          <p:nvPr/>
        </p:nvCxnSpPr>
        <p:spPr>
          <a:xfrm flipH="1" rot="10800000">
            <a:off x="5586627" y="2715126"/>
            <a:ext cx="1144800" cy="2319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75"/>
          <p:cNvCxnSpPr>
            <a:stCxn id="833" idx="3"/>
            <a:endCxn id="838" idx="2"/>
          </p:cNvCxnSpPr>
          <p:nvPr/>
        </p:nvCxnSpPr>
        <p:spPr>
          <a:xfrm flipH="1" rot="10800000">
            <a:off x="5586627" y="2912226"/>
            <a:ext cx="1144800" cy="34800"/>
          </a:xfrm>
          <a:prstGeom prst="straightConnector1">
            <a:avLst/>
          </a:prstGeom>
          <a:noFill/>
          <a:ln cap="flat" cmpd="sng" w="9525">
            <a:solidFill>
              <a:schemeClr val="dk2"/>
            </a:solidFill>
            <a:prstDash val="solid"/>
            <a:round/>
            <a:headEnd len="med" w="med" type="none"/>
            <a:tailEnd len="med" w="med" type="none"/>
          </a:ln>
        </p:spPr>
      </p:cxnSp>
      <p:cxnSp>
        <p:nvCxnSpPr>
          <p:cNvPr id="853" name="Google Shape;853;p75"/>
          <p:cNvCxnSpPr>
            <a:stCxn id="833" idx="3"/>
            <a:endCxn id="839" idx="2"/>
          </p:cNvCxnSpPr>
          <p:nvPr/>
        </p:nvCxnSpPr>
        <p:spPr>
          <a:xfrm>
            <a:off x="5586627" y="2947026"/>
            <a:ext cx="1144800" cy="162000"/>
          </a:xfrm>
          <a:prstGeom prst="straightConnector1">
            <a:avLst/>
          </a:prstGeom>
          <a:noFill/>
          <a:ln cap="flat" cmpd="sng" w="9525">
            <a:solidFill>
              <a:schemeClr val="dk2"/>
            </a:solidFill>
            <a:prstDash val="solid"/>
            <a:round/>
            <a:headEnd len="med" w="med" type="none"/>
            <a:tailEnd len="med" w="med" type="none"/>
          </a:ln>
        </p:spPr>
      </p:cxnSp>
      <p:cxnSp>
        <p:nvCxnSpPr>
          <p:cNvPr id="854" name="Google Shape;854;p75"/>
          <p:cNvCxnSpPr>
            <a:stCxn id="833" idx="3"/>
            <a:endCxn id="840" idx="2"/>
          </p:cNvCxnSpPr>
          <p:nvPr/>
        </p:nvCxnSpPr>
        <p:spPr>
          <a:xfrm>
            <a:off x="5586627" y="2947026"/>
            <a:ext cx="1144800" cy="35910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75"/>
          <p:cNvCxnSpPr>
            <a:stCxn id="833" idx="3"/>
            <a:endCxn id="841" idx="2"/>
          </p:cNvCxnSpPr>
          <p:nvPr/>
        </p:nvCxnSpPr>
        <p:spPr>
          <a:xfrm>
            <a:off x="5586627" y="2947026"/>
            <a:ext cx="1144800" cy="5562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75"/>
          <p:cNvCxnSpPr>
            <a:stCxn id="834" idx="3"/>
            <a:endCxn id="842" idx="2"/>
          </p:cNvCxnSpPr>
          <p:nvPr/>
        </p:nvCxnSpPr>
        <p:spPr>
          <a:xfrm flipH="1" rot="10800000">
            <a:off x="5586627" y="3802129"/>
            <a:ext cx="1144800" cy="4071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75"/>
          <p:cNvCxnSpPr>
            <a:stCxn id="834" idx="3"/>
            <a:endCxn id="843" idx="2"/>
          </p:cNvCxnSpPr>
          <p:nvPr/>
        </p:nvCxnSpPr>
        <p:spPr>
          <a:xfrm flipH="1" rot="10800000">
            <a:off x="5586627" y="3999229"/>
            <a:ext cx="1144800" cy="2100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75"/>
          <p:cNvCxnSpPr>
            <a:stCxn id="834" idx="3"/>
            <a:endCxn id="844" idx="2"/>
          </p:cNvCxnSpPr>
          <p:nvPr/>
        </p:nvCxnSpPr>
        <p:spPr>
          <a:xfrm flipH="1" rot="10800000">
            <a:off x="5586627" y="4196329"/>
            <a:ext cx="1144800" cy="129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75"/>
          <p:cNvCxnSpPr>
            <a:stCxn id="834" idx="3"/>
            <a:endCxn id="845" idx="2"/>
          </p:cNvCxnSpPr>
          <p:nvPr/>
        </p:nvCxnSpPr>
        <p:spPr>
          <a:xfrm>
            <a:off x="5586627" y="4209229"/>
            <a:ext cx="1144800" cy="18420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75"/>
          <p:cNvCxnSpPr>
            <a:stCxn id="834" idx="3"/>
            <a:endCxn id="846" idx="2"/>
          </p:cNvCxnSpPr>
          <p:nvPr/>
        </p:nvCxnSpPr>
        <p:spPr>
          <a:xfrm>
            <a:off x="5586627" y="4209229"/>
            <a:ext cx="1144800" cy="3810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75"/>
          <p:cNvCxnSpPr>
            <a:stCxn id="834" idx="3"/>
            <a:endCxn id="847" idx="2"/>
          </p:cNvCxnSpPr>
          <p:nvPr/>
        </p:nvCxnSpPr>
        <p:spPr>
          <a:xfrm>
            <a:off x="5586627" y="4209229"/>
            <a:ext cx="1144800" cy="5781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75"/>
          <p:cNvCxnSpPr>
            <a:stCxn id="834" idx="3"/>
            <a:endCxn id="848" idx="2"/>
          </p:cNvCxnSpPr>
          <p:nvPr/>
        </p:nvCxnSpPr>
        <p:spPr>
          <a:xfrm>
            <a:off x="5586627" y="4209229"/>
            <a:ext cx="1144800" cy="775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75"/>
          <p:cNvSpPr/>
          <p:nvPr/>
        </p:nvSpPr>
        <p:spPr>
          <a:xfrm>
            <a:off x="7719450" y="3164275"/>
            <a:ext cx="1238400" cy="67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anrope"/>
                <a:ea typeface="Manrope"/>
                <a:cs typeface="Manrope"/>
                <a:sym typeface="Manrope"/>
              </a:rPr>
              <a:t>Predicted Emotion</a:t>
            </a:r>
            <a:endParaRPr sz="1100">
              <a:latin typeface="Manrope"/>
              <a:ea typeface="Manrope"/>
              <a:cs typeface="Manrope"/>
              <a:sym typeface="Manrope"/>
            </a:endParaRPr>
          </a:p>
        </p:txBody>
      </p:sp>
      <p:cxnSp>
        <p:nvCxnSpPr>
          <p:cNvPr id="864" name="Google Shape;864;p75"/>
          <p:cNvCxnSpPr>
            <a:stCxn id="835" idx="6"/>
            <a:endCxn id="863" idx="1"/>
          </p:cNvCxnSpPr>
          <p:nvPr/>
        </p:nvCxnSpPr>
        <p:spPr>
          <a:xfrm>
            <a:off x="6860850" y="2320975"/>
            <a:ext cx="858600" cy="11823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75"/>
          <p:cNvCxnSpPr>
            <a:stCxn id="837" idx="6"/>
            <a:endCxn id="863" idx="1"/>
          </p:cNvCxnSpPr>
          <p:nvPr/>
        </p:nvCxnSpPr>
        <p:spPr>
          <a:xfrm>
            <a:off x="6860850" y="2715075"/>
            <a:ext cx="858600" cy="7881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75"/>
          <p:cNvCxnSpPr>
            <a:stCxn id="843" idx="6"/>
            <a:endCxn id="863" idx="1"/>
          </p:cNvCxnSpPr>
          <p:nvPr/>
        </p:nvCxnSpPr>
        <p:spPr>
          <a:xfrm flipH="1" rot="10800000">
            <a:off x="6860850" y="3503325"/>
            <a:ext cx="858600" cy="4959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75"/>
          <p:cNvCxnSpPr>
            <a:stCxn id="845" idx="6"/>
            <a:endCxn id="863" idx="1"/>
          </p:cNvCxnSpPr>
          <p:nvPr/>
        </p:nvCxnSpPr>
        <p:spPr>
          <a:xfrm flipH="1" rot="10800000">
            <a:off x="6860850" y="3503225"/>
            <a:ext cx="858600" cy="8901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75"/>
          <p:cNvCxnSpPr>
            <a:stCxn id="846" idx="6"/>
            <a:endCxn id="863" idx="1"/>
          </p:cNvCxnSpPr>
          <p:nvPr/>
        </p:nvCxnSpPr>
        <p:spPr>
          <a:xfrm flipH="1" rot="10800000">
            <a:off x="6860850" y="3503175"/>
            <a:ext cx="858600" cy="10872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75"/>
          <p:cNvCxnSpPr>
            <a:stCxn id="847" idx="6"/>
            <a:endCxn id="863" idx="1"/>
          </p:cNvCxnSpPr>
          <p:nvPr/>
        </p:nvCxnSpPr>
        <p:spPr>
          <a:xfrm flipH="1" rot="10800000">
            <a:off x="6860850" y="3503425"/>
            <a:ext cx="858600" cy="12840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75"/>
          <p:cNvCxnSpPr>
            <a:stCxn id="841" idx="6"/>
            <a:endCxn id="863" idx="1"/>
          </p:cNvCxnSpPr>
          <p:nvPr/>
        </p:nvCxnSpPr>
        <p:spPr>
          <a:xfrm>
            <a:off x="6860850" y="3503275"/>
            <a:ext cx="858600" cy="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75"/>
          <p:cNvSpPr/>
          <p:nvPr/>
        </p:nvSpPr>
        <p:spPr>
          <a:xfrm>
            <a:off x="2096700" y="2568876"/>
            <a:ext cx="1563300" cy="756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Extract Facial Emotion Data</a:t>
            </a:r>
            <a:endParaRPr sz="1200">
              <a:latin typeface="Manrope"/>
              <a:ea typeface="Manrope"/>
              <a:cs typeface="Manrope"/>
              <a:sym typeface="Manrope"/>
            </a:endParaRPr>
          </a:p>
        </p:txBody>
      </p:sp>
      <p:sp>
        <p:nvSpPr>
          <p:cNvPr id="872" name="Google Shape;872;p75"/>
          <p:cNvSpPr/>
          <p:nvPr/>
        </p:nvSpPr>
        <p:spPr>
          <a:xfrm>
            <a:off x="2096700" y="3831079"/>
            <a:ext cx="1563300" cy="756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Extract Emotional Speech Data</a:t>
            </a:r>
            <a:endParaRPr sz="1200">
              <a:latin typeface="Manrope"/>
              <a:ea typeface="Manrope"/>
              <a:cs typeface="Manrope"/>
              <a:sym typeface="Manrope"/>
            </a:endParaRPr>
          </a:p>
        </p:txBody>
      </p:sp>
      <p:sp>
        <p:nvSpPr>
          <p:cNvPr id="873" name="Google Shape;873;p75"/>
          <p:cNvSpPr/>
          <p:nvPr/>
        </p:nvSpPr>
        <p:spPr>
          <a:xfrm>
            <a:off x="76202" y="3173826"/>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Video Source</a:t>
            </a:r>
            <a:endParaRPr sz="1200">
              <a:latin typeface="Manrope"/>
              <a:ea typeface="Manrope"/>
              <a:cs typeface="Manrope"/>
              <a:sym typeface="Manrope"/>
            </a:endParaRPr>
          </a:p>
        </p:txBody>
      </p:sp>
      <p:cxnSp>
        <p:nvCxnSpPr>
          <p:cNvPr id="874" name="Google Shape;874;p75"/>
          <p:cNvCxnSpPr>
            <a:stCxn id="873" idx="3"/>
            <a:endCxn id="871" idx="1"/>
          </p:cNvCxnSpPr>
          <p:nvPr/>
        </p:nvCxnSpPr>
        <p:spPr>
          <a:xfrm flipH="1" rot="10800000">
            <a:off x="1639502" y="2947176"/>
            <a:ext cx="457200" cy="60480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75"/>
          <p:cNvCxnSpPr>
            <a:stCxn id="873" idx="3"/>
            <a:endCxn id="872" idx="1"/>
          </p:cNvCxnSpPr>
          <p:nvPr/>
        </p:nvCxnSpPr>
        <p:spPr>
          <a:xfrm>
            <a:off x="1639502" y="3551976"/>
            <a:ext cx="457200" cy="6573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75"/>
          <p:cNvCxnSpPr>
            <a:stCxn id="871" idx="3"/>
            <a:endCxn id="833" idx="1"/>
          </p:cNvCxnSpPr>
          <p:nvPr/>
        </p:nvCxnSpPr>
        <p:spPr>
          <a:xfrm>
            <a:off x="3660000" y="2947026"/>
            <a:ext cx="363300" cy="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75"/>
          <p:cNvCxnSpPr>
            <a:stCxn id="872" idx="3"/>
            <a:endCxn id="834" idx="1"/>
          </p:cNvCxnSpPr>
          <p:nvPr/>
        </p:nvCxnSpPr>
        <p:spPr>
          <a:xfrm>
            <a:off x="3660000" y="4209229"/>
            <a:ext cx="363300" cy="0"/>
          </a:xfrm>
          <a:prstGeom prst="straightConnector1">
            <a:avLst/>
          </a:prstGeom>
          <a:noFill/>
          <a:ln cap="flat" cmpd="sng" w="9525">
            <a:solidFill>
              <a:schemeClr val="dk2"/>
            </a:solidFill>
            <a:prstDash val="solid"/>
            <a:round/>
            <a:headEnd len="med" w="med" type="none"/>
            <a:tailEnd len="med" w="med" type="none"/>
          </a:ln>
        </p:spPr>
      </p:cxnSp>
      <p:sp>
        <p:nvSpPr>
          <p:cNvPr id="878" name="Google Shape;878;p75"/>
          <p:cNvSpPr/>
          <p:nvPr/>
        </p:nvSpPr>
        <p:spPr>
          <a:xfrm>
            <a:off x="1876325" y="2171300"/>
            <a:ext cx="5264400" cy="2972100"/>
          </a:xfrm>
          <a:prstGeom prst="roundRect">
            <a:avLst>
              <a:gd fmla="val 16667" name="adj"/>
            </a:avLst>
          </a:prstGeom>
          <a:noFill/>
          <a:ln cap="flat" cmpd="sng" w="76200">
            <a:solidFill>
              <a:srgbClr val="CE91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879" name="Google Shape;879;p75"/>
          <p:cNvSpPr/>
          <p:nvPr/>
        </p:nvSpPr>
        <p:spPr>
          <a:xfrm>
            <a:off x="7766250" y="1678775"/>
            <a:ext cx="1144800" cy="890100"/>
          </a:xfrm>
          <a:prstGeom prst="ellipse">
            <a:avLst/>
          </a:prstGeom>
          <a:solidFill>
            <a:srgbClr val="CE91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anrope"/>
                <a:ea typeface="Manrope"/>
                <a:cs typeface="Manrope"/>
                <a:sym typeface="Manrope"/>
              </a:rPr>
              <a:t>AI agent</a:t>
            </a:r>
            <a:endParaRPr sz="1100">
              <a:latin typeface="Manrope"/>
              <a:ea typeface="Manrope"/>
              <a:cs typeface="Manrope"/>
              <a:sym typeface="Manrope"/>
            </a:endParaRPr>
          </a:p>
        </p:txBody>
      </p:sp>
      <p:cxnSp>
        <p:nvCxnSpPr>
          <p:cNvPr id="880" name="Google Shape;880;p75"/>
          <p:cNvCxnSpPr>
            <a:stCxn id="863" idx="0"/>
            <a:endCxn id="879" idx="4"/>
          </p:cNvCxnSpPr>
          <p:nvPr/>
        </p:nvCxnSpPr>
        <p:spPr>
          <a:xfrm rot="10800000">
            <a:off x="8338650" y="2568775"/>
            <a:ext cx="0" cy="595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6"/>
          <p:cNvSpPr txBox="1"/>
          <p:nvPr>
            <p:ph idx="4294967295" type="subTitle"/>
          </p:nvPr>
        </p:nvSpPr>
        <p:spPr>
          <a:xfrm>
            <a:off x="3936000" y="2830981"/>
            <a:ext cx="12720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Questions?</a:t>
            </a:r>
            <a:endParaRPr/>
          </a:p>
          <a:p>
            <a:pPr indent="0" lvl="0" marL="0" rtl="0" algn="l">
              <a:spcBef>
                <a:spcPts val="0"/>
              </a:spcBef>
              <a:spcAft>
                <a:spcPts val="0"/>
              </a:spcAft>
              <a:buNone/>
            </a:pPr>
            <a:r>
              <a:t/>
            </a:r>
            <a:endParaRPr/>
          </a:p>
        </p:txBody>
      </p:sp>
      <p:sp>
        <p:nvSpPr>
          <p:cNvPr id="886" name="Google Shape;886;p76"/>
          <p:cNvSpPr txBox="1"/>
          <p:nvPr>
            <p:ph idx="4294967295" type="title"/>
          </p:nvPr>
        </p:nvSpPr>
        <p:spPr>
          <a:xfrm>
            <a:off x="1276650" y="1830763"/>
            <a:ext cx="6590700" cy="10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THANKS!</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4"/>
          <p:cNvSpPr txBox="1"/>
          <p:nvPr>
            <p:ph type="title"/>
          </p:nvPr>
        </p:nvSpPr>
        <p:spPr>
          <a:xfrm>
            <a:off x="799500" y="157350"/>
            <a:ext cx="61374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Problem</a:t>
            </a:r>
            <a:endParaRPr sz="4000"/>
          </a:p>
        </p:txBody>
      </p:sp>
      <p:sp>
        <p:nvSpPr>
          <p:cNvPr id="576" name="Google Shape;576;p54"/>
          <p:cNvSpPr txBox="1"/>
          <p:nvPr/>
        </p:nvSpPr>
        <p:spPr>
          <a:xfrm>
            <a:off x="388975" y="1433100"/>
            <a:ext cx="3222000" cy="346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Alexithymia</a:t>
            </a:r>
            <a:endParaRPr b="1"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Difficulties identifying feelings and emotions</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Hard to distinguish between emotions and bodily sensations that relate to those emotions</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No known conversational agents </a:t>
            </a:r>
            <a:endParaRPr sz="1600">
              <a:solidFill>
                <a:schemeClr val="dk1"/>
              </a:solidFill>
              <a:latin typeface="Manrope"/>
              <a:ea typeface="Manrope"/>
              <a:cs typeface="Manrope"/>
              <a:sym typeface="Manrope"/>
            </a:endParaRPr>
          </a:p>
        </p:txBody>
      </p:sp>
      <p:pic>
        <p:nvPicPr>
          <p:cNvPr id="577" name="Google Shape;577;p54"/>
          <p:cNvPicPr preferRelativeResize="0"/>
          <p:nvPr/>
        </p:nvPicPr>
        <p:blipFill>
          <a:blip r:embed="rId3">
            <a:alphaModFix/>
          </a:blip>
          <a:stretch>
            <a:fillRect/>
          </a:stretch>
        </p:blipFill>
        <p:spPr>
          <a:xfrm>
            <a:off x="3851126" y="1045050"/>
            <a:ext cx="5216675" cy="3856050"/>
          </a:xfrm>
          <a:prstGeom prst="rect">
            <a:avLst/>
          </a:prstGeom>
          <a:noFill/>
          <a:ln>
            <a:noFill/>
          </a:ln>
        </p:spPr>
      </p:pic>
      <p:sp>
        <p:nvSpPr>
          <p:cNvPr id="578" name="Google Shape;578;p54"/>
          <p:cNvSpPr/>
          <p:nvPr/>
        </p:nvSpPr>
        <p:spPr>
          <a:xfrm>
            <a:off x="4472100" y="3226700"/>
            <a:ext cx="679500" cy="187500"/>
          </a:xfrm>
          <a:prstGeom prst="rect">
            <a:avLst/>
          </a:prstGeom>
          <a:solidFill>
            <a:srgbClr val="EFACC3">
              <a:alpha val="45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579" name="Google Shape;579;p54"/>
          <p:cNvSpPr/>
          <p:nvPr/>
        </p:nvSpPr>
        <p:spPr>
          <a:xfrm>
            <a:off x="7530175" y="3543125"/>
            <a:ext cx="913800" cy="187500"/>
          </a:xfrm>
          <a:prstGeom prst="rect">
            <a:avLst/>
          </a:prstGeom>
          <a:solidFill>
            <a:srgbClr val="EFACC3">
              <a:alpha val="45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580" name="Google Shape;580;p54"/>
          <p:cNvSpPr/>
          <p:nvPr/>
        </p:nvSpPr>
        <p:spPr>
          <a:xfrm>
            <a:off x="3909900" y="3730625"/>
            <a:ext cx="1077600" cy="187500"/>
          </a:xfrm>
          <a:prstGeom prst="rect">
            <a:avLst/>
          </a:prstGeom>
          <a:solidFill>
            <a:srgbClr val="EFACC3">
              <a:alpha val="45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581" name="Google Shape;581;p54"/>
          <p:cNvSpPr/>
          <p:nvPr/>
        </p:nvSpPr>
        <p:spPr>
          <a:xfrm>
            <a:off x="4987500" y="3730625"/>
            <a:ext cx="3327600" cy="187500"/>
          </a:xfrm>
          <a:prstGeom prst="rect">
            <a:avLst/>
          </a:prstGeom>
          <a:solidFill>
            <a:srgbClr val="EFACC3">
              <a:alpha val="45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5"/>
          <p:cNvSpPr txBox="1"/>
          <p:nvPr>
            <p:ph type="title"/>
          </p:nvPr>
        </p:nvSpPr>
        <p:spPr>
          <a:xfrm>
            <a:off x="799500" y="157350"/>
            <a:ext cx="61374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Solution</a:t>
            </a:r>
            <a:endParaRPr sz="4000"/>
          </a:p>
        </p:txBody>
      </p:sp>
      <p:sp>
        <p:nvSpPr>
          <p:cNvPr id="587" name="Google Shape;587;p55"/>
          <p:cNvSpPr txBox="1"/>
          <p:nvPr/>
        </p:nvSpPr>
        <p:spPr>
          <a:xfrm>
            <a:off x="749100" y="1531325"/>
            <a:ext cx="7645800" cy="22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Manrope"/>
                <a:ea typeface="Manrope"/>
                <a:cs typeface="Manrope"/>
                <a:sym typeface="Manrope"/>
              </a:rPr>
              <a:t>“</a:t>
            </a:r>
            <a:r>
              <a:rPr lang="en" sz="2400">
                <a:solidFill>
                  <a:schemeClr val="dk1"/>
                </a:solidFill>
                <a:latin typeface="Manrope"/>
                <a:ea typeface="Manrope"/>
                <a:cs typeface="Manrope"/>
                <a:sym typeface="Manrope"/>
              </a:rPr>
              <a:t> </a:t>
            </a:r>
            <a:r>
              <a:rPr lang="en" sz="1600">
                <a:solidFill>
                  <a:schemeClr val="dk1"/>
                </a:solidFill>
                <a:latin typeface="Manrope"/>
                <a:ea typeface="Manrope"/>
                <a:cs typeface="Manrope"/>
                <a:sym typeface="Manrope"/>
              </a:rPr>
              <a:t>Build out a system that processes  </a:t>
            </a:r>
            <a:r>
              <a:rPr b="1" lang="en" sz="1600">
                <a:solidFill>
                  <a:schemeClr val="dk1"/>
                </a:solidFill>
                <a:latin typeface="Manrope"/>
                <a:ea typeface="Manrope"/>
                <a:cs typeface="Manrope"/>
                <a:sym typeface="Manrope"/>
              </a:rPr>
              <a:t>both facial</a:t>
            </a:r>
            <a:r>
              <a:rPr lang="en" sz="1600">
                <a:solidFill>
                  <a:schemeClr val="dk1"/>
                </a:solidFill>
                <a:latin typeface="Manrope"/>
                <a:ea typeface="Manrope"/>
                <a:cs typeface="Manrope"/>
                <a:sym typeface="Manrope"/>
              </a:rPr>
              <a:t> and </a:t>
            </a:r>
            <a:r>
              <a:rPr b="1" lang="en" sz="1600">
                <a:solidFill>
                  <a:schemeClr val="dk1"/>
                </a:solidFill>
                <a:latin typeface="Manrope"/>
                <a:ea typeface="Manrope"/>
                <a:cs typeface="Manrope"/>
                <a:sym typeface="Manrope"/>
              </a:rPr>
              <a:t>speech-emotional</a:t>
            </a:r>
            <a:r>
              <a:rPr lang="en" sz="1600">
                <a:solidFill>
                  <a:schemeClr val="dk1"/>
                </a:solidFill>
                <a:latin typeface="Manrope"/>
                <a:ea typeface="Manrope"/>
                <a:cs typeface="Manrope"/>
                <a:sym typeface="Manrope"/>
              </a:rPr>
              <a:t> data to further advance </a:t>
            </a:r>
            <a:r>
              <a:rPr b="1" lang="en" sz="1600">
                <a:solidFill>
                  <a:schemeClr val="dk1"/>
                </a:solidFill>
                <a:latin typeface="Manrope"/>
                <a:ea typeface="Manrope"/>
                <a:cs typeface="Manrope"/>
                <a:sym typeface="Manrope"/>
              </a:rPr>
              <a:t>human-computer interactions</a:t>
            </a:r>
            <a:r>
              <a:rPr lang="en" sz="3400">
                <a:solidFill>
                  <a:schemeClr val="dk1"/>
                </a:solidFill>
                <a:latin typeface="Manrope"/>
                <a:ea typeface="Manrope"/>
                <a:cs typeface="Manrope"/>
                <a:sym typeface="Manrope"/>
              </a:rPr>
              <a:t> </a:t>
            </a:r>
            <a:r>
              <a:rPr b="1" lang="en" sz="3400">
                <a:solidFill>
                  <a:schemeClr val="dk1"/>
                </a:solidFill>
                <a:latin typeface="Manrope"/>
                <a:ea typeface="Manrope"/>
                <a:cs typeface="Manrope"/>
                <a:sym typeface="Manrope"/>
              </a:rPr>
              <a:t>”</a:t>
            </a:r>
            <a:endParaRPr b="1" sz="3400">
              <a:solidFill>
                <a:schemeClr val="dk1"/>
              </a:solidFill>
              <a:latin typeface="Manrope"/>
              <a:ea typeface="Manrope"/>
              <a:cs typeface="Manrope"/>
              <a:sym typeface="Manrope"/>
            </a:endParaRPr>
          </a:p>
        </p:txBody>
      </p:sp>
      <p:sp>
        <p:nvSpPr>
          <p:cNvPr id="588" name="Google Shape;588;p55"/>
          <p:cNvSpPr txBox="1"/>
          <p:nvPr/>
        </p:nvSpPr>
        <p:spPr>
          <a:xfrm>
            <a:off x="6196150" y="4956900"/>
            <a:ext cx="296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6"/>
          <p:cNvSpPr txBox="1"/>
          <p:nvPr>
            <p:ph type="title"/>
          </p:nvPr>
        </p:nvSpPr>
        <p:spPr>
          <a:xfrm>
            <a:off x="825225" y="-159475"/>
            <a:ext cx="73644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Intended Overall System</a:t>
            </a:r>
            <a:r>
              <a:rPr lang="en" sz="3000"/>
              <a:t> </a:t>
            </a:r>
            <a:r>
              <a:rPr lang="en" sz="3000"/>
              <a:t>Architecture</a:t>
            </a:r>
            <a:endParaRPr sz="3000"/>
          </a:p>
        </p:txBody>
      </p:sp>
      <p:sp>
        <p:nvSpPr>
          <p:cNvPr id="594" name="Google Shape;594;p56"/>
          <p:cNvSpPr txBox="1"/>
          <p:nvPr/>
        </p:nvSpPr>
        <p:spPr>
          <a:xfrm>
            <a:off x="76200" y="761100"/>
            <a:ext cx="4929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From a video predict </a:t>
            </a:r>
            <a:r>
              <a:rPr lang="en" sz="1600">
                <a:solidFill>
                  <a:schemeClr val="dk1"/>
                </a:solidFill>
                <a:latin typeface="Manrope"/>
                <a:ea typeface="Manrope"/>
                <a:cs typeface="Manrope"/>
                <a:sym typeface="Manrope"/>
              </a:rPr>
              <a:t>emotional</a:t>
            </a:r>
            <a:r>
              <a:rPr lang="en" sz="1600">
                <a:solidFill>
                  <a:schemeClr val="dk1"/>
                </a:solidFill>
                <a:latin typeface="Manrope"/>
                <a:ea typeface="Manrope"/>
                <a:cs typeface="Manrope"/>
                <a:sym typeface="Manrope"/>
              </a:rPr>
              <a:t> state</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For this project: build out two </a:t>
            </a:r>
            <a:r>
              <a:rPr lang="en" sz="1600">
                <a:solidFill>
                  <a:schemeClr val="dk1"/>
                </a:solidFill>
                <a:latin typeface="Manrope"/>
                <a:ea typeface="Manrope"/>
                <a:cs typeface="Manrope"/>
                <a:sym typeface="Manrope"/>
              </a:rPr>
              <a:t>separate</a:t>
            </a:r>
            <a:r>
              <a:rPr lang="en" sz="1600">
                <a:solidFill>
                  <a:schemeClr val="dk1"/>
                </a:solidFill>
                <a:latin typeface="Manrope"/>
                <a:ea typeface="Manrope"/>
                <a:cs typeface="Manrope"/>
                <a:sym typeface="Manrope"/>
              </a:rPr>
              <a:t> models and join them together </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Image classifier </a:t>
            </a:r>
            <a:endParaRPr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Audio classifier</a:t>
            </a:r>
            <a:endParaRPr sz="1600">
              <a:solidFill>
                <a:schemeClr val="dk1"/>
              </a:solidFill>
              <a:latin typeface="Manrope"/>
              <a:ea typeface="Manrope"/>
              <a:cs typeface="Manrope"/>
              <a:sym typeface="Manrope"/>
            </a:endParaRPr>
          </a:p>
        </p:txBody>
      </p:sp>
      <p:sp>
        <p:nvSpPr>
          <p:cNvPr id="595" name="Google Shape;595;p56"/>
          <p:cNvSpPr/>
          <p:nvPr/>
        </p:nvSpPr>
        <p:spPr>
          <a:xfrm>
            <a:off x="4023327" y="2568876"/>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Image Emotional Classifier</a:t>
            </a:r>
            <a:endParaRPr sz="1200">
              <a:latin typeface="Manrope"/>
              <a:ea typeface="Manrope"/>
              <a:cs typeface="Manrope"/>
              <a:sym typeface="Manrope"/>
            </a:endParaRPr>
          </a:p>
        </p:txBody>
      </p:sp>
      <p:sp>
        <p:nvSpPr>
          <p:cNvPr id="596" name="Google Shape;596;p56"/>
          <p:cNvSpPr/>
          <p:nvPr/>
        </p:nvSpPr>
        <p:spPr>
          <a:xfrm>
            <a:off x="4023327" y="3831079"/>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Audio Emotional Classifier</a:t>
            </a:r>
            <a:endParaRPr sz="1200">
              <a:latin typeface="Manrope"/>
              <a:ea typeface="Manrope"/>
              <a:cs typeface="Manrope"/>
              <a:sym typeface="Manrope"/>
            </a:endParaRPr>
          </a:p>
        </p:txBody>
      </p:sp>
      <p:sp>
        <p:nvSpPr>
          <p:cNvPr id="597" name="Google Shape;597;p56"/>
          <p:cNvSpPr/>
          <p:nvPr/>
        </p:nvSpPr>
        <p:spPr>
          <a:xfrm>
            <a:off x="6731550" y="2256325"/>
            <a:ext cx="129300" cy="129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598" name="Google Shape;598;p56"/>
          <p:cNvSpPr/>
          <p:nvPr/>
        </p:nvSpPr>
        <p:spPr>
          <a:xfrm>
            <a:off x="6731550" y="2453375"/>
            <a:ext cx="129300" cy="1293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599" name="Google Shape;599;p56"/>
          <p:cNvSpPr/>
          <p:nvPr/>
        </p:nvSpPr>
        <p:spPr>
          <a:xfrm>
            <a:off x="6731550" y="2650425"/>
            <a:ext cx="129300" cy="129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0" name="Google Shape;600;p56"/>
          <p:cNvSpPr/>
          <p:nvPr/>
        </p:nvSpPr>
        <p:spPr>
          <a:xfrm>
            <a:off x="6731550" y="2847475"/>
            <a:ext cx="129300" cy="1293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1" name="Google Shape;601;p56"/>
          <p:cNvSpPr/>
          <p:nvPr/>
        </p:nvSpPr>
        <p:spPr>
          <a:xfrm>
            <a:off x="6731550" y="3044525"/>
            <a:ext cx="129300" cy="1293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2" name="Google Shape;602;p56"/>
          <p:cNvSpPr/>
          <p:nvPr/>
        </p:nvSpPr>
        <p:spPr>
          <a:xfrm>
            <a:off x="6731550" y="3241575"/>
            <a:ext cx="129300" cy="1293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3" name="Google Shape;603;p56"/>
          <p:cNvSpPr/>
          <p:nvPr/>
        </p:nvSpPr>
        <p:spPr>
          <a:xfrm>
            <a:off x="6731550" y="3438625"/>
            <a:ext cx="129300" cy="1293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4" name="Google Shape;604;p56"/>
          <p:cNvSpPr/>
          <p:nvPr/>
        </p:nvSpPr>
        <p:spPr>
          <a:xfrm>
            <a:off x="6731550" y="3737525"/>
            <a:ext cx="129300" cy="129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5" name="Google Shape;605;p56"/>
          <p:cNvSpPr/>
          <p:nvPr/>
        </p:nvSpPr>
        <p:spPr>
          <a:xfrm>
            <a:off x="6731550" y="3934575"/>
            <a:ext cx="129300" cy="1293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6" name="Google Shape;606;p56"/>
          <p:cNvSpPr/>
          <p:nvPr/>
        </p:nvSpPr>
        <p:spPr>
          <a:xfrm>
            <a:off x="6731550" y="4131625"/>
            <a:ext cx="129300" cy="129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7" name="Google Shape;607;p56"/>
          <p:cNvSpPr/>
          <p:nvPr/>
        </p:nvSpPr>
        <p:spPr>
          <a:xfrm>
            <a:off x="6731550" y="4328675"/>
            <a:ext cx="129300" cy="1293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8" name="Google Shape;608;p56"/>
          <p:cNvSpPr/>
          <p:nvPr/>
        </p:nvSpPr>
        <p:spPr>
          <a:xfrm>
            <a:off x="6731550" y="4525725"/>
            <a:ext cx="129300" cy="1293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09" name="Google Shape;609;p56"/>
          <p:cNvSpPr/>
          <p:nvPr/>
        </p:nvSpPr>
        <p:spPr>
          <a:xfrm>
            <a:off x="6731550" y="4722775"/>
            <a:ext cx="129300" cy="1293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10" name="Google Shape;610;p56"/>
          <p:cNvSpPr/>
          <p:nvPr/>
        </p:nvSpPr>
        <p:spPr>
          <a:xfrm>
            <a:off x="6731550" y="4919825"/>
            <a:ext cx="129300" cy="1293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cxnSp>
        <p:nvCxnSpPr>
          <p:cNvPr id="611" name="Google Shape;611;p56"/>
          <p:cNvCxnSpPr>
            <a:stCxn id="595" idx="3"/>
            <a:endCxn id="597" idx="2"/>
          </p:cNvCxnSpPr>
          <p:nvPr/>
        </p:nvCxnSpPr>
        <p:spPr>
          <a:xfrm flipH="1" rot="10800000">
            <a:off x="5586627" y="2320926"/>
            <a:ext cx="1144800" cy="626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56"/>
          <p:cNvCxnSpPr>
            <a:stCxn id="595" idx="3"/>
            <a:endCxn id="598" idx="2"/>
          </p:cNvCxnSpPr>
          <p:nvPr/>
        </p:nvCxnSpPr>
        <p:spPr>
          <a:xfrm flipH="1" rot="10800000">
            <a:off x="5586627" y="2518026"/>
            <a:ext cx="1144800" cy="429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56"/>
          <p:cNvCxnSpPr>
            <a:stCxn id="595" idx="3"/>
            <a:endCxn id="599" idx="2"/>
          </p:cNvCxnSpPr>
          <p:nvPr/>
        </p:nvCxnSpPr>
        <p:spPr>
          <a:xfrm flipH="1" rot="10800000">
            <a:off x="5586627" y="2715126"/>
            <a:ext cx="1144800" cy="2319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56"/>
          <p:cNvCxnSpPr>
            <a:stCxn id="595" idx="3"/>
            <a:endCxn id="600" idx="2"/>
          </p:cNvCxnSpPr>
          <p:nvPr/>
        </p:nvCxnSpPr>
        <p:spPr>
          <a:xfrm flipH="1" rot="10800000">
            <a:off x="5586627" y="2912226"/>
            <a:ext cx="1144800" cy="348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56"/>
          <p:cNvCxnSpPr>
            <a:stCxn id="595" idx="3"/>
            <a:endCxn id="601" idx="2"/>
          </p:cNvCxnSpPr>
          <p:nvPr/>
        </p:nvCxnSpPr>
        <p:spPr>
          <a:xfrm>
            <a:off x="5586627" y="2947026"/>
            <a:ext cx="1144800" cy="1620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56"/>
          <p:cNvCxnSpPr>
            <a:stCxn id="595" idx="3"/>
            <a:endCxn id="602" idx="2"/>
          </p:cNvCxnSpPr>
          <p:nvPr/>
        </p:nvCxnSpPr>
        <p:spPr>
          <a:xfrm>
            <a:off x="5586627" y="2947026"/>
            <a:ext cx="1144800" cy="3591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56"/>
          <p:cNvCxnSpPr>
            <a:stCxn id="595" idx="3"/>
            <a:endCxn id="603" idx="2"/>
          </p:cNvCxnSpPr>
          <p:nvPr/>
        </p:nvCxnSpPr>
        <p:spPr>
          <a:xfrm>
            <a:off x="5586627" y="2947026"/>
            <a:ext cx="1144800" cy="5562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56"/>
          <p:cNvCxnSpPr>
            <a:stCxn id="596" idx="3"/>
            <a:endCxn id="604" idx="2"/>
          </p:cNvCxnSpPr>
          <p:nvPr/>
        </p:nvCxnSpPr>
        <p:spPr>
          <a:xfrm flipH="1" rot="10800000">
            <a:off x="5586627" y="3802129"/>
            <a:ext cx="1144800" cy="4071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56"/>
          <p:cNvCxnSpPr>
            <a:stCxn id="596" idx="3"/>
            <a:endCxn id="605" idx="2"/>
          </p:cNvCxnSpPr>
          <p:nvPr/>
        </p:nvCxnSpPr>
        <p:spPr>
          <a:xfrm flipH="1" rot="10800000">
            <a:off x="5586627" y="3999229"/>
            <a:ext cx="1144800" cy="2100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56"/>
          <p:cNvCxnSpPr>
            <a:stCxn id="596" idx="3"/>
            <a:endCxn id="606" idx="2"/>
          </p:cNvCxnSpPr>
          <p:nvPr/>
        </p:nvCxnSpPr>
        <p:spPr>
          <a:xfrm flipH="1" rot="10800000">
            <a:off x="5586627" y="4196329"/>
            <a:ext cx="1144800" cy="1290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56"/>
          <p:cNvCxnSpPr>
            <a:stCxn id="596" idx="3"/>
            <a:endCxn id="607" idx="2"/>
          </p:cNvCxnSpPr>
          <p:nvPr/>
        </p:nvCxnSpPr>
        <p:spPr>
          <a:xfrm>
            <a:off x="5586627" y="4209229"/>
            <a:ext cx="1144800" cy="1842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56"/>
          <p:cNvCxnSpPr>
            <a:stCxn id="596" idx="3"/>
            <a:endCxn id="608" idx="2"/>
          </p:cNvCxnSpPr>
          <p:nvPr/>
        </p:nvCxnSpPr>
        <p:spPr>
          <a:xfrm>
            <a:off x="5586627" y="4209229"/>
            <a:ext cx="1144800" cy="3810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56"/>
          <p:cNvCxnSpPr>
            <a:stCxn id="596" idx="3"/>
            <a:endCxn id="609" idx="2"/>
          </p:cNvCxnSpPr>
          <p:nvPr/>
        </p:nvCxnSpPr>
        <p:spPr>
          <a:xfrm>
            <a:off x="5586627" y="4209229"/>
            <a:ext cx="1144800" cy="5781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56"/>
          <p:cNvCxnSpPr>
            <a:stCxn id="596" idx="3"/>
            <a:endCxn id="610" idx="2"/>
          </p:cNvCxnSpPr>
          <p:nvPr/>
        </p:nvCxnSpPr>
        <p:spPr>
          <a:xfrm>
            <a:off x="5586627" y="4209229"/>
            <a:ext cx="1144800" cy="7752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56"/>
          <p:cNvSpPr txBox="1"/>
          <p:nvPr/>
        </p:nvSpPr>
        <p:spPr>
          <a:xfrm>
            <a:off x="5526150" y="1715400"/>
            <a:ext cx="224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Manrope"/>
                <a:ea typeface="Manrope"/>
                <a:cs typeface="Manrope"/>
                <a:sym typeface="Manrope"/>
              </a:rPr>
              <a:t>Classify emotions and pick nodes that has the better scoring metric</a:t>
            </a:r>
            <a:endParaRPr sz="900">
              <a:solidFill>
                <a:schemeClr val="dk1"/>
              </a:solidFill>
              <a:latin typeface="Manrope"/>
              <a:ea typeface="Manrope"/>
              <a:cs typeface="Manrope"/>
              <a:sym typeface="Manrope"/>
            </a:endParaRPr>
          </a:p>
        </p:txBody>
      </p:sp>
      <p:sp>
        <p:nvSpPr>
          <p:cNvPr id="626" name="Google Shape;626;p56"/>
          <p:cNvSpPr/>
          <p:nvPr/>
        </p:nvSpPr>
        <p:spPr>
          <a:xfrm>
            <a:off x="7719450" y="3164275"/>
            <a:ext cx="1238400" cy="67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anrope"/>
                <a:ea typeface="Manrope"/>
                <a:cs typeface="Manrope"/>
                <a:sym typeface="Manrope"/>
              </a:rPr>
              <a:t>Predicted Emotion</a:t>
            </a:r>
            <a:endParaRPr sz="1100">
              <a:latin typeface="Manrope"/>
              <a:ea typeface="Manrope"/>
              <a:cs typeface="Manrope"/>
              <a:sym typeface="Manrope"/>
            </a:endParaRPr>
          </a:p>
        </p:txBody>
      </p:sp>
      <p:cxnSp>
        <p:nvCxnSpPr>
          <p:cNvPr id="627" name="Google Shape;627;p56"/>
          <p:cNvCxnSpPr>
            <a:stCxn id="597" idx="6"/>
            <a:endCxn id="626" idx="1"/>
          </p:cNvCxnSpPr>
          <p:nvPr/>
        </p:nvCxnSpPr>
        <p:spPr>
          <a:xfrm>
            <a:off x="6860850" y="2320975"/>
            <a:ext cx="858600" cy="11823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56"/>
          <p:cNvCxnSpPr>
            <a:stCxn id="599" idx="6"/>
            <a:endCxn id="626" idx="1"/>
          </p:cNvCxnSpPr>
          <p:nvPr/>
        </p:nvCxnSpPr>
        <p:spPr>
          <a:xfrm>
            <a:off x="6860850" y="2715075"/>
            <a:ext cx="858600" cy="788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56"/>
          <p:cNvCxnSpPr>
            <a:stCxn id="605" idx="6"/>
            <a:endCxn id="626" idx="1"/>
          </p:cNvCxnSpPr>
          <p:nvPr/>
        </p:nvCxnSpPr>
        <p:spPr>
          <a:xfrm flipH="1" rot="10800000">
            <a:off x="6860850" y="3503325"/>
            <a:ext cx="858600" cy="4959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56"/>
          <p:cNvCxnSpPr>
            <a:stCxn id="607" idx="6"/>
            <a:endCxn id="626" idx="1"/>
          </p:cNvCxnSpPr>
          <p:nvPr/>
        </p:nvCxnSpPr>
        <p:spPr>
          <a:xfrm flipH="1" rot="10800000">
            <a:off x="6860850" y="3503225"/>
            <a:ext cx="858600" cy="8901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56"/>
          <p:cNvCxnSpPr>
            <a:stCxn id="608" idx="6"/>
            <a:endCxn id="626" idx="1"/>
          </p:cNvCxnSpPr>
          <p:nvPr/>
        </p:nvCxnSpPr>
        <p:spPr>
          <a:xfrm flipH="1" rot="10800000">
            <a:off x="6860850" y="3503175"/>
            <a:ext cx="858600" cy="10872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56"/>
          <p:cNvCxnSpPr>
            <a:stCxn id="609" idx="6"/>
            <a:endCxn id="626" idx="1"/>
          </p:cNvCxnSpPr>
          <p:nvPr/>
        </p:nvCxnSpPr>
        <p:spPr>
          <a:xfrm flipH="1" rot="10800000">
            <a:off x="6860850" y="3503425"/>
            <a:ext cx="858600" cy="12840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56"/>
          <p:cNvCxnSpPr>
            <a:stCxn id="603" idx="6"/>
            <a:endCxn id="626" idx="1"/>
          </p:cNvCxnSpPr>
          <p:nvPr/>
        </p:nvCxnSpPr>
        <p:spPr>
          <a:xfrm>
            <a:off x="6860850" y="3503275"/>
            <a:ext cx="858600" cy="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56"/>
          <p:cNvSpPr/>
          <p:nvPr/>
        </p:nvSpPr>
        <p:spPr>
          <a:xfrm>
            <a:off x="2096700" y="2568876"/>
            <a:ext cx="1563300" cy="756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Extract Facial Emotion Data</a:t>
            </a:r>
            <a:endParaRPr sz="1200">
              <a:latin typeface="Manrope"/>
              <a:ea typeface="Manrope"/>
              <a:cs typeface="Manrope"/>
              <a:sym typeface="Manrope"/>
            </a:endParaRPr>
          </a:p>
        </p:txBody>
      </p:sp>
      <p:sp>
        <p:nvSpPr>
          <p:cNvPr id="635" name="Google Shape;635;p56"/>
          <p:cNvSpPr/>
          <p:nvPr/>
        </p:nvSpPr>
        <p:spPr>
          <a:xfrm>
            <a:off x="2096700" y="3831079"/>
            <a:ext cx="1563300" cy="756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Extract </a:t>
            </a:r>
            <a:r>
              <a:rPr lang="en" sz="1200">
                <a:latin typeface="Manrope"/>
                <a:ea typeface="Manrope"/>
                <a:cs typeface="Manrope"/>
                <a:sym typeface="Manrope"/>
              </a:rPr>
              <a:t>Emotional Speech Data</a:t>
            </a:r>
            <a:endParaRPr sz="1200">
              <a:latin typeface="Manrope"/>
              <a:ea typeface="Manrope"/>
              <a:cs typeface="Manrope"/>
              <a:sym typeface="Manrope"/>
            </a:endParaRPr>
          </a:p>
        </p:txBody>
      </p:sp>
      <p:sp>
        <p:nvSpPr>
          <p:cNvPr id="636" name="Google Shape;636;p56"/>
          <p:cNvSpPr/>
          <p:nvPr/>
        </p:nvSpPr>
        <p:spPr>
          <a:xfrm>
            <a:off x="76202" y="3173826"/>
            <a:ext cx="1563300" cy="75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Video Source</a:t>
            </a:r>
            <a:endParaRPr sz="1200">
              <a:latin typeface="Manrope"/>
              <a:ea typeface="Manrope"/>
              <a:cs typeface="Manrope"/>
              <a:sym typeface="Manrope"/>
            </a:endParaRPr>
          </a:p>
        </p:txBody>
      </p:sp>
      <p:cxnSp>
        <p:nvCxnSpPr>
          <p:cNvPr id="637" name="Google Shape;637;p56"/>
          <p:cNvCxnSpPr>
            <a:stCxn id="636" idx="3"/>
            <a:endCxn id="634" idx="1"/>
          </p:cNvCxnSpPr>
          <p:nvPr/>
        </p:nvCxnSpPr>
        <p:spPr>
          <a:xfrm flipH="1" rot="10800000">
            <a:off x="1639502" y="2947176"/>
            <a:ext cx="457200" cy="6048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56"/>
          <p:cNvCxnSpPr>
            <a:stCxn id="636" idx="3"/>
            <a:endCxn id="635" idx="1"/>
          </p:cNvCxnSpPr>
          <p:nvPr/>
        </p:nvCxnSpPr>
        <p:spPr>
          <a:xfrm>
            <a:off x="1639502" y="3551976"/>
            <a:ext cx="457200" cy="65730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56"/>
          <p:cNvCxnSpPr>
            <a:stCxn id="634" idx="3"/>
            <a:endCxn id="595" idx="1"/>
          </p:cNvCxnSpPr>
          <p:nvPr/>
        </p:nvCxnSpPr>
        <p:spPr>
          <a:xfrm>
            <a:off x="3660000" y="2947026"/>
            <a:ext cx="363300" cy="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56"/>
          <p:cNvCxnSpPr>
            <a:stCxn id="635" idx="3"/>
            <a:endCxn id="596" idx="1"/>
          </p:cNvCxnSpPr>
          <p:nvPr/>
        </p:nvCxnSpPr>
        <p:spPr>
          <a:xfrm>
            <a:off x="3660000" y="4209229"/>
            <a:ext cx="363300" cy="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56"/>
          <p:cNvSpPr txBox="1"/>
          <p:nvPr/>
        </p:nvSpPr>
        <p:spPr>
          <a:xfrm>
            <a:off x="5586625" y="4393325"/>
            <a:ext cx="40341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
        <p:nvSpPr>
          <p:cNvPr id="642" name="Google Shape;642;p56"/>
          <p:cNvSpPr/>
          <p:nvPr/>
        </p:nvSpPr>
        <p:spPr>
          <a:xfrm>
            <a:off x="7766250" y="1678775"/>
            <a:ext cx="1144800" cy="890100"/>
          </a:xfrm>
          <a:prstGeom prst="ellipse">
            <a:avLst/>
          </a:prstGeom>
          <a:solidFill>
            <a:srgbClr val="CE91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anrope"/>
                <a:ea typeface="Manrope"/>
                <a:cs typeface="Manrope"/>
                <a:sym typeface="Manrope"/>
              </a:rPr>
              <a:t>AI Agent</a:t>
            </a:r>
            <a:endParaRPr sz="1100">
              <a:latin typeface="Manrope"/>
              <a:ea typeface="Manrope"/>
              <a:cs typeface="Manrope"/>
              <a:sym typeface="Manrope"/>
            </a:endParaRPr>
          </a:p>
        </p:txBody>
      </p:sp>
      <p:cxnSp>
        <p:nvCxnSpPr>
          <p:cNvPr id="643" name="Google Shape;643;p56"/>
          <p:cNvCxnSpPr>
            <a:endCxn id="642" idx="4"/>
          </p:cNvCxnSpPr>
          <p:nvPr/>
        </p:nvCxnSpPr>
        <p:spPr>
          <a:xfrm rot="10800000">
            <a:off x="8338650" y="2568875"/>
            <a:ext cx="0" cy="595500"/>
          </a:xfrm>
          <a:prstGeom prst="straightConnector1">
            <a:avLst/>
          </a:prstGeom>
          <a:noFill/>
          <a:ln cap="flat" cmpd="sng" w="9525">
            <a:solidFill>
              <a:schemeClr val="dk2"/>
            </a:solidFill>
            <a:prstDash val="solid"/>
            <a:round/>
            <a:headEnd len="med" w="med" type="none"/>
            <a:tailEnd len="med" w="med" type="none"/>
          </a:ln>
        </p:spPr>
      </p:cxnSp>
      <p:sp>
        <p:nvSpPr>
          <p:cNvPr id="644" name="Google Shape;644;p56"/>
          <p:cNvSpPr/>
          <p:nvPr/>
        </p:nvSpPr>
        <p:spPr>
          <a:xfrm>
            <a:off x="1959825" y="2177100"/>
            <a:ext cx="5303100" cy="2948700"/>
          </a:xfrm>
          <a:prstGeom prst="roundRect">
            <a:avLst>
              <a:gd fmla="val 16667" name="adj"/>
            </a:avLst>
          </a:prstGeom>
          <a:noFill/>
          <a:ln cap="flat" cmpd="sng" w="76200">
            <a:solidFill>
              <a:srgbClr val="CE91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7"/>
          <p:cNvSpPr txBox="1"/>
          <p:nvPr>
            <p:ph type="title"/>
          </p:nvPr>
        </p:nvSpPr>
        <p:spPr>
          <a:xfrm>
            <a:off x="416650" y="157350"/>
            <a:ext cx="61374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 EDA</a:t>
            </a:r>
            <a:endParaRPr sz="3000"/>
          </a:p>
        </p:txBody>
      </p:sp>
      <p:sp>
        <p:nvSpPr>
          <p:cNvPr id="650" name="Google Shape;650;p57"/>
          <p:cNvSpPr txBox="1"/>
          <p:nvPr/>
        </p:nvSpPr>
        <p:spPr>
          <a:xfrm>
            <a:off x="233050" y="1045050"/>
            <a:ext cx="5480400" cy="285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Data </a:t>
            </a:r>
            <a:r>
              <a:rPr b="1" lang="en" sz="1600">
                <a:solidFill>
                  <a:schemeClr val="dk1"/>
                </a:solidFill>
                <a:latin typeface="Manrope"/>
                <a:ea typeface="Manrope"/>
                <a:cs typeface="Manrope"/>
                <a:sym typeface="Manrope"/>
              </a:rPr>
              <a:t>source:</a:t>
            </a:r>
            <a:r>
              <a:rPr lang="en" sz="1600">
                <a:solidFill>
                  <a:schemeClr val="dk1"/>
                </a:solidFill>
                <a:latin typeface="Manrope"/>
                <a:ea typeface="Manrope"/>
                <a:cs typeface="Manrope"/>
                <a:sym typeface="Manrope"/>
              </a:rPr>
              <a:t> </a:t>
            </a:r>
            <a:r>
              <a:rPr lang="en" sz="1600" u="sng">
                <a:solidFill>
                  <a:srgbClr val="0000FF"/>
                </a:solidFill>
                <a:latin typeface="Manrope"/>
                <a:ea typeface="Manrope"/>
                <a:cs typeface="Manrope"/>
                <a:sym typeface="Manrope"/>
                <a:hlinkClick r:id="rId3">
                  <a:extLst>
                    <a:ext uri="{A12FA001-AC4F-418D-AE19-62706E023703}">
                      <ahyp:hlinkClr val="tx"/>
                    </a:ext>
                  </a:extLst>
                </a:hlinkClick>
              </a:rPr>
              <a:t>FER-2013</a:t>
            </a:r>
            <a:endParaRPr sz="1600">
              <a:solidFill>
                <a:srgbClr val="0000FF"/>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Data format:</a:t>
            </a:r>
            <a:r>
              <a:rPr lang="en" sz="1600">
                <a:solidFill>
                  <a:schemeClr val="dk1"/>
                </a:solidFill>
                <a:latin typeface="Manrope"/>
                <a:ea typeface="Manrope"/>
                <a:cs typeface="Manrope"/>
                <a:sym typeface="Manrope"/>
              </a:rPr>
              <a:t> 48x48 pixel grayscale images of faces</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Statistical Summary:</a:t>
            </a:r>
            <a:endParaRPr b="1" sz="1600">
              <a:solidFill>
                <a:schemeClr val="dk1"/>
              </a:solidFill>
              <a:latin typeface="Manrope"/>
              <a:ea typeface="Manrope"/>
              <a:cs typeface="Manrope"/>
              <a:sym typeface="Manrope"/>
            </a:endParaRPr>
          </a:p>
          <a:p>
            <a:pPr indent="-330200" lvl="1" marL="9144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Train:validate:Test=64:16:20</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b="1" lang="en" sz="1600">
                <a:solidFill>
                  <a:schemeClr val="dk1"/>
                </a:solidFill>
                <a:latin typeface="Manrope"/>
                <a:ea typeface="Manrope"/>
                <a:cs typeface="Manrope"/>
                <a:sym typeface="Manrope"/>
              </a:rPr>
              <a:t>Examples:</a:t>
            </a:r>
            <a:endParaRPr b="1" sz="1600">
              <a:solidFill>
                <a:schemeClr val="dk1"/>
              </a:solidFill>
              <a:latin typeface="Manrope"/>
              <a:ea typeface="Manrope"/>
              <a:cs typeface="Manrope"/>
              <a:sym typeface="Manrope"/>
            </a:endParaRPr>
          </a:p>
          <a:p>
            <a:pPr indent="0" lvl="0" marL="914400" rtl="0" algn="l">
              <a:spcBef>
                <a:spcPts val="0"/>
              </a:spcBef>
              <a:spcAft>
                <a:spcPts val="0"/>
              </a:spcAft>
              <a:buNone/>
            </a:pPr>
            <a:r>
              <a:t/>
            </a:r>
            <a:endParaRPr sz="1600">
              <a:solidFill>
                <a:schemeClr val="dk1"/>
              </a:solidFill>
              <a:latin typeface="Manrope"/>
              <a:ea typeface="Manrope"/>
              <a:cs typeface="Manrope"/>
              <a:sym typeface="Manrope"/>
            </a:endParaRPr>
          </a:p>
        </p:txBody>
      </p:sp>
      <p:pic>
        <p:nvPicPr>
          <p:cNvPr id="651" name="Google Shape;651;p57" title="Screenshot 2025-03-11 at 2.05.20 PM.png"/>
          <p:cNvPicPr preferRelativeResize="0"/>
          <p:nvPr/>
        </p:nvPicPr>
        <p:blipFill>
          <a:blip r:embed="rId4">
            <a:alphaModFix/>
          </a:blip>
          <a:stretch>
            <a:fillRect/>
          </a:stretch>
        </p:blipFill>
        <p:spPr>
          <a:xfrm>
            <a:off x="6257763" y="507200"/>
            <a:ext cx="2634838" cy="2167376"/>
          </a:xfrm>
          <a:prstGeom prst="rect">
            <a:avLst/>
          </a:prstGeom>
          <a:noFill/>
          <a:ln>
            <a:noFill/>
          </a:ln>
        </p:spPr>
      </p:pic>
      <p:pic>
        <p:nvPicPr>
          <p:cNvPr id="652" name="Google Shape;652;p57" title="Screenshot 2025-03-11 at 2.15.41 PM.png"/>
          <p:cNvPicPr preferRelativeResize="0"/>
          <p:nvPr/>
        </p:nvPicPr>
        <p:blipFill>
          <a:blip r:embed="rId5">
            <a:alphaModFix/>
          </a:blip>
          <a:stretch>
            <a:fillRect/>
          </a:stretch>
        </p:blipFill>
        <p:spPr>
          <a:xfrm>
            <a:off x="6250337" y="2930401"/>
            <a:ext cx="2649692" cy="2167374"/>
          </a:xfrm>
          <a:prstGeom prst="rect">
            <a:avLst/>
          </a:prstGeom>
          <a:noFill/>
          <a:ln>
            <a:noFill/>
          </a:ln>
        </p:spPr>
      </p:pic>
      <p:graphicFrame>
        <p:nvGraphicFramePr>
          <p:cNvPr id="653" name="Google Shape;653;p57"/>
          <p:cNvGraphicFramePr/>
          <p:nvPr/>
        </p:nvGraphicFramePr>
        <p:xfrm>
          <a:off x="107888" y="2271725"/>
          <a:ext cx="3000000" cy="3000000"/>
        </p:xfrm>
        <a:graphic>
          <a:graphicData uri="http://schemas.openxmlformats.org/drawingml/2006/table">
            <a:tbl>
              <a:tblPr>
                <a:noFill/>
                <a:tableStyleId>{5E430D9E-C0BB-4058-A996-7BC749A275ED}</a:tableStyleId>
              </a:tblPr>
              <a:tblGrid>
                <a:gridCol w="619950"/>
                <a:gridCol w="734050"/>
                <a:gridCol w="677000"/>
                <a:gridCol w="677000"/>
                <a:gridCol w="677000"/>
                <a:gridCol w="677000"/>
                <a:gridCol w="677000"/>
                <a:gridCol w="636250"/>
                <a:gridCol w="717750"/>
              </a:tblGrid>
              <a:tr h="381000">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0000FF"/>
                          </a:solidFill>
                          <a:latin typeface="Manrope"/>
                          <a:ea typeface="Manrope"/>
                          <a:cs typeface="Manrope"/>
                          <a:sym typeface="Manrope"/>
                        </a:rPr>
                        <a:t>T</a:t>
                      </a:r>
                      <a:r>
                        <a:rPr b="1" lang="en" sz="1000">
                          <a:solidFill>
                            <a:srgbClr val="0000FF"/>
                          </a:solidFill>
                          <a:latin typeface="Manrope"/>
                          <a:ea typeface="Manrope"/>
                          <a:cs typeface="Manrope"/>
                          <a:sym typeface="Manrope"/>
                        </a:rPr>
                        <a:t>otal</a:t>
                      </a:r>
                      <a:endParaRPr b="1" sz="10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A</a:t>
                      </a:r>
                      <a:r>
                        <a:rPr b="1" lang="en" sz="1000">
                          <a:latin typeface="Manrope"/>
                          <a:ea typeface="Manrope"/>
                          <a:cs typeface="Manrope"/>
                          <a:sym typeface="Manrope"/>
                        </a:rPr>
                        <a:t>ngry</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D</a:t>
                      </a:r>
                      <a:r>
                        <a:rPr b="1" lang="en" sz="1000">
                          <a:latin typeface="Manrope"/>
                          <a:ea typeface="Manrope"/>
                          <a:cs typeface="Manrope"/>
                          <a:sym typeface="Manrope"/>
                        </a:rPr>
                        <a:t>isgust</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F</a:t>
                      </a:r>
                      <a:r>
                        <a:rPr b="1" lang="en" sz="1000">
                          <a:latin typeface="Manrope"/>
                          <a:ea typeface="Manrope"/>
                          <a:cs typeface="Manrope"/>
                          <a:sym typeface="Manrope"/>
                        </a:rPr>
                        <a:t>ear</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H</a:t>
                      </a:r>
                      <a:r>
                        <a:rPr b="1" lang="en" sz="1000">
                          <a:latin typeface="Manrope"/>
                          <a:ea typeface="Manrope"/>
                          <a:cs typeface="Manrope"/>
                          <a:sym typeface="Manrope"/>
                        </a:rPr>
                        <a:t>appy</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N</a:t>
                      </a:r>
                      <a:r>
                        <a:rPr b="1" lang="en" sz="1000">
                          <a:latin typeface="Manrope"/>
                          <a:ea typeface="Manrope"/>
                          <a:cs typeface="Manrope"/>
                          <a:sym typeface="Manrope"/>
                        </a:rPr>
                        <a:t>eutral</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S</a:t>
                      </a:r>
                      <a:r>
                        <a:rPr b="1" lang="en" sz="1000">
                          <a:latin typeface="Manrope"/>
                          <a:ea typeface="Manrope"/>
                          <a:cs typeface="Manrope"/>
                          <a:sym typeface="Manrope"/>
                        </a:rPr>
                        <a:t>ad</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anrope"/>
                          <a:ea typeface="Manrope"/>
                          <a:cs typeface="Manrope"/>
                          <a:sym typeface="Manrope"/>
                        </a:rPr>
                        <a:t>S</a:t>
                      </a:r>
                      <a:r>
                        <a:rPr b="1" lang="en" sz="1000">
                          <a:latin typeface="Manrope"/>
                          <a:ea typeface="Manrope"/>
                          <a:cs typeface="Manrope"/>
                          <a:sym typeface="Manrope"/>
                        </a:rPr>
                        <a:t>urprise</a:t>
                      </a:r>
                      <a:endParaRPr b="1" sz="10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Train+validate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00FF"/>
                          </a:solidFill>
                          <a:latin typeface="Manrope"/>
                          <a:ea typeface="Manrope"/>
                          <a:cs typeface="Manrope"/>
                          <a:sym typeface="Manrope"/>
                        </a:rPr>
                        <a:t>28709</a:t>
                      </a:r>
                      <a:endParaRPr sz="12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3995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436</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4097</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7215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4965</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4830</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3171</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Test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0000FF"/>
                          </a:solidFill>
                          <a:latin typeface="Manrope"/>
                          <a:ea typeface="Manrope"/>
                          <a:cs typeface="Manrope"/>
                          <a:sym typeface="Manrope"/>
                        </a:rPr>
                        <a:t>7178</a:t>
                      </a:r>
                      <a:endParaRPr sz="1200">
                        <a:solidFill>
                          <a:srgbClr val="0000FF"/>
                        </a:solidFill>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958</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111</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1024</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1774</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1233</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1247</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anrope"/>
                          <a:ea typeface="Manrope"/>
                          <a:cs typeface="Manrope"/>
                          <a:sym typeface="Manrope"/>
                        </a:rPr>
                        <a:t>831</a:t>
                      </a:r>
                      <a:endParaRPr sz="1200">
                        <a:latin typeface="Manrope"/>
                        <a:ea typeface="Manrope"/>
                        <a:cs typeface="Manrope"/>
                        <a:sym typeface="Manrop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54" name="Google Shape;654;p57"/>
          <p:cNvSpPr txBox="1"/>
          <p:nvPr/>
        </p:nvSpPr>
        <p:spPr>
          <a:xfrm>
            <a:off x="7081488" y="157350"/>
            <a:ext cx="114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Training</a:t>
            </a:r>
            <a:endParaRPr b="1" sz="1600">
              <a:solidFill>
                <a:schemeClr val="dk1"/>
              </a:solidFill>
              <a:latin typeface="Manrope"/>
              <a:ea typeface="Manrope"/>
              <a:cs typeface="Manrope"/>
              <a:sym typeface="Manrope"/>
            </a:endParaRPr>
          </a:p>
        </p:txBody>
      </p:sp>
      <p:sp>
        <p:nvSpPr>
          <p:cNvPr id="655" name="Google Shape;655;p57"/>
          <p:cNvSpPr txBox="1"/>
          <p:nvPr/>
        </p:nvSpPr>
        <p:spPr>
          <a:xfrm>
            <a:off x="7325438" y="2605975"/>
            <a:ext cx="114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Test</a:t>
            </a:r>
            <a:endParaRPr b="1" sz="1600">
              <a:solidFill>
                <a:schemeClr val="dk1"/>
              </a:solidFill>
              <a:latin typeface="Manrope"/>
              <a:ea typeface="Manrope"/>
              <a:cs typeface="Manrope"/>
              <a:sym typeface="Manrope"/>
            </a:endParaRPr>
          </a:p>
        </p:txBody>
      </p:sp>
      <p:pic>
        <p:nvPicPr>
          <p:cNvPr id="656" name="Google Shape;656;p57" title="Screenshot 2025-03-11 at 8.07.23 PM.png"/>
          <p:cNvPicPr preferRelativeResize="0"/>
          <p:nvPr/>
        </p:nvPicPr>
        <p:blipFill rotWithShape="1">
          <a:blip r:embed="rId6">
            <a:alphaModFix/>
          </a:blip>
          <a:srcRect b="0" l="0" r="0" t="0"/>
          <a:stretch/>
        </p:blipFill>
        <p:spPr>
          <a:xfrm>
            <a:off x="53950" y="3901350"/>
            <a:ext cx="6137400" cy="9789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8"/>
          <p:cNvSpPr txBox="1"/>
          <p:nvPr>
            <p:ph type="title"/>
          </p:nvPr>
        </p:nvSpPr>
        <p:spPr>
          <a:xfrm>
            <a:off x="431850" y="157350"/>
            <a:ext cx="82803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 Augmentation</a:t>
            </a:r>
            <a:endParaRPr sz="3000"/>
          </a:p>
        </p:txBody>
      </p:sp>
      <p:pic>
        <p:nvPicPr>
          <p:cNvPr id="662" name="Google Shape;662;p58" title="Screenshot 2025-03-11 at 8.26.32 PM.png"/>
          <p:cNvPicPr preferRelativeResize="0"/>
          <p:nvPr/>
        </p:nvPicPr>
        <p:blipFill>
          <a:blip r:embed="rId3">
            <a:alphaModFix/>
          </a:blip>
          <a:stretch>
            <a:fillRect/>
          </a:stretch>
        </p:blipFill>
        <p:spPr>
          <a:xfrm>
            <a:off x="431800" y="2021000"/>
            <a:ext cx="3911800" cy="2702599"/>
          </a:xfrm>
          <a:prstGeom prst="rect">
            <a:avLst/>
          </a:prstGeom>
          <a:noFill/>
          <a:ln>
            <a:noFill/>
          </a:ln>
        </p:spPr>
      </p:pic>
      <p:sp>
        <p:nvSpPr>
          <p:cNvPr id="663" name="Google Shape;663;p58"/>
          <p:cNvSpPr txBox="1"/>
          <p:nvPr/>
        </p:nvSpPr>
        <p:spPr>
          <a:xfrm>
            <a:off x="431850" y="1045050"/>
            <a:ext cx="391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dk1"/>
              </a:solidFill>
              <a:latin typeface="Manrope"/>
              <a:ea typeface="Manrope"/>
              <a:cs typeface="Manrope"/>
              <a:sym typeface="Manrope"/>
            </a:endParaRPr>
          </a:p>
        </p:txBody>
      </p:sp>
      <p:sp>
        <p:nvSpPr>
          <p:cNvPr id="664" name="Google Shape;664;p58"/>
          <p:cNvSpPr txBox="1"/>
          <p:nvPr/>
        </p:nvSpPr>
        <p:spPr>
          <a:xfrm>
            <a:off x="5193375" y="1045025"/>
            <a:ext cx="235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Data augmentation:</a:t>
            </a:r>
            <a:endParaRPr b="1" sz="1600">
              <a:solidFill>
                <a:schemeClr val="dk1"/>
              </a:solidFill>
              <a:latin typeface="Manrope"/>
              <a:ea typeface="Manrope"/>
              <a:cs typeface="Manrope"/>
              <a:sym typeface="Manrope"/>
            </a:endParaRPr>
          </a:p>
        </p:txBody>
      </p:sp>
      <p:pic>
        <p:nvPicPr>
          <p:cNvPr id="665" name="Google Shape;665;p58" title="Screenshot 2025-03-11 at 8.29.22 PM.png"/>
          <p:cNvPicPr preferRelativeResize="0"/>
          <p:nvPr/>
        </p:nvPicPr>
        <p:blipFill rotWithShape="1">
          <a:blip r:embed="rId4">
            <a:alphaModFix/>
          </a:blip>
          <a:srcRect b="35819" l="0" r="0" t="0"/>
          <a:stretch/>
        </p:blipFill>
        <p:spPr>
          <a:xfrm>
            <a:off x="5319300" y="3556875"/>
            <a:ext cx="3518774" cy="1460724"/>
          </a:xfrm>
          <a:prstGeom prst="rect">
            <a:avLst/>
          </a:prstGeom>
          <a:noFill/>
          <a:ln>
            <a:noFill/>
          </a:ln>
        </p:spPr>
      </p:pic>
      <p:pic>
        <p:nvPicPr>
          <p:cNvPr id="666" name="Google Shape;666;p58"/>
          <p:cNvPicPr preferRelativeResize="0"/>
          <p:nvPr/>
        </p:nvPicPr>
        <p:blipFill>
          <a:blip r:embed="rId5">
            <a:alphaModFix/>
          </a:blip>
          <a:stretch>
            <a:fillRect/>
          </a:stretch>
        </p:blipFill>
        <p:spPr>
          <a:xfrm>
            <a:off x="5319288" y="1638650"/>
            <a:ext cx="1914525" cy="1571625"/>
          </a:xfrm>
          <a:prstGeom prst="rect">
            <a:avLst/>
          </a:prstGeom>
          <a:noFill/>
          <a:ln>
            <a:noFill/>
          </a:ln>
        </p:spPr>
      </p:pic>
      <p:sp>
        <p:nvSpPr>
          <p:cNvPr id="667" name="Google Shape;667;p58"/>
          <p:cNvSpPr txBox="1"/>
          <p:nvPr/>
        </p:nvSpPr>
        <p:spPr>
          <a:xfrm>
            <a:off x="5270875" y="1352850"/>
            <a:ext cx="157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anrope"/>
                <a:ea typeface="Manrope"/>
                <a:cs typeface="Manrope"/>
                <a:sym typeface="Manrope"/>
              </a:rPr>
              <a:t>Using TensorFlow:</a:t>
            </a:r>
            <a:endParaRPr b="1" sz="1200">
              <a:solidFill>
                <a:schemeClr val="lt1"/>
              </a:solidFill>
              <a:latin typeface="Manrope"/>
              <a:ea typeface="Manrope"/>
              <a:cs typeface="Manrope"/>
              <a:sym typeface="Manrope"/>
            </a:endParaRPr>
          </a:p>
        </p:txBody>
      </p:sp>
      <p:sp>
        <p:nvSpPr>
          <p:cNvPr id="668" name="Google Shape;668;p58"/>
          <p:cNvSpPr txBox="1"/>
          <p:nvPr/>
        </p:nvSpPr>
        <p:spPr>
          <a:xfrm>
            <a:off x="5270875" y="3268200"/>
            <a:ext cx="157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anrope"/>
                <a:ea typeface="Manrope"/>
                <a:cs typeface="Manrope"/>
                <a:sym typeface="Manrope"/>
              </a:rPr>
              <a:t>Using PyTorch:</a:t>
            </a:r>
            <a:endParaRPr b="1" sz="1200">
              <a:solidFill>
                <a:schemeClr val="lt1"/>
              </a:solidFill>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9"/>
          <p:cNvSpPr txBox="1"/>
          <p:nvPr>
            <p:ph type="title"/>
          </p:nvPr>
        </p:nvSpPr>
        <p:spPr>
          <a:xfrm>
            <a:off x="512625" y="0"/>
            <a:ext cx="61374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Facial Expression Model Structure</a:t>
            </a:r>
            <a:endParaRPr sz="3000"/>
          </a:p>
        </p:txBody>
      </p:sp>
      <p:pic>
        <p:nvPicPr>
          <p:cNvPr id="674" name="Google Shape;674;p59" title="Screenshot 2025-03-11 at 4.42.40 PM.png"/>
          <p:cNvPicPr preferRelativeResize="0"/>
          <p:nvPr/>
        </p:nvPicPr>
        <p:blipFill rotWithShape="1">
          <a:blip r:embed="rId3">
            <a:alphaModFix/>
          </a:blip>
          <a:srcRect b="15045" l="0" r="0" t="0"/>
          <a:stretch/>
        </p:blipFill>
        <p:spPr>
          <a:xfrm>
            <a:off x="5384850" y="1508900"/>
            <a:ext cx="2973551" cy="2326925"/>
          </a:xfrm>
          <a:prstGeom prst="rect">
            <a:avLst/>
          </a:prstGeom>
          <a:noFill/>
          <a:ln>
            <a:noFill/>
          </a:ln>
        </p:spPr>
      </p:pic>
      <p:sp>
        <p:nvSpPr>
          <p:cNvPr id="675" name="Google Shape;675;p59"/>
          <p:cNvSpPr/>
          <p:nvPr/>
        </p:nvSpPr>
        <p:spPr>
          <a:xfrm>
            <a:off x="6750875" y="1095450"/>
            <a:ext cx="241500" cy="22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676" name="Google Shape;676;p59"/>
          <p:cNvSpPr txBox="1"/>
          <p:nvPr/>
        </p:nvSpPr>
        <p:spPr>
          <a:xfrm>
            <a:off x="5371500" y="1126000"/>
            <a:ext cx="6492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Input</a:t>
            </a:r>
            <a:endParaRPr b="1" sz="1000">
              <a:solidFill>
                <a:schemeClr val="dk1"/>
              </a:solidFill>
              <a:latin typeface="Manrope"/>
              <a:ea typeface="Manrope"/>
              <a:cs typeface="Manrope"/>
              <a:sym typeface="Manrope"/>
            </a:endParaRPr>
          </a:p>
        </p:txBody>
      </p:sp>
      <p:sp>
        <p:nvSpPr>
          <p:cNvPr id="677" name="Google Shape;677;p59"/>
          <p:cNvSpPr txBox="1"/>
          <p:nvPr/>
        </p:nvSpPr>
        <p:spPr>
          <a:xfrm>
            <a:off x="7457250" y="1126000"/>
            <a:ext cx="82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 x 48 x 48</a:t>
            </a:r>
            <a:endParaRPr sz="1000">
              <a:solidFill>
                <a:schemeClr val="dk1"/>
              </a:solidFill>
              <a:latin typeface="Manrope"/>
              <a:ea typeface="Manrope"/>
              <a:cs typeface="Manrope"/>
              <a:sym typeface="Manrope"/>
            </a:endParaRPr>
          </a:p>
        </p:txBody>
      </p:sp>
      <p:cxnSp>
        <p:nvCxnSpPr>
          <p:cNvPr id="678" name="Google Shape;678;p59"/>
          <p:cNvCxnSpPr/>
          <p:nvPr/>
        </p:nvCxnSpPr>
        <p:spPr>
          <a:xfrm>
            <a:off x="6869525" y="1360475"/>
            <a:ext cx="4200" cy="174900"/>
          </a:xfrm>
          <a:prstGeom prst="straightConnector1">
            <a:avLst/>
          </a:prstGeom>
          <a:noFill/>
          <a:ln cap="flat" cmpd="sng" w="9525">
            <a:solidFill>
              <a:schemeClr val="dk2"/>
            </a:solidFill>
            <a:prstDash val="solid"/>
            <a:round/>
            <a:headEnd len="med" w="med" type="none"/>
            <a:tailEnd len="med" w="med" type="triangle"/>
          </a:ln>
        </p:spPr>
      </p:cxnSp>
      <p:cxnSp>
        <p:nvCxnSpPr>
          <p:cNvPr id="679" name="Google Shape;679;p59"/>
          <p:cNvCxnSpPr/>
          <p:nvPr/>
        </p:nvCxnSpPr>
        <p:spPr>
          <a:xfrm>
            <a:off x="6869525" y="4629925"/>
            <a:ext cx="4200" cy="174900"/>
          </a:xfrm>
          <a:prstGeom prst="straightConnector1">
            <a:avLst/>
          </a:prstGeom>
          <a:noFill/>
          <a:ln cap="flat" cmpd="sng" w="9525">
            <a:solidFill>
              <a:schemeClr val="dk2"/>
            </a:solidFill>
            <a:prstDash val="solid"/>
            <a:round/>
            <a:headEnd len="med" w="med" type="none"/>
            <a:tailEnd len="med" w="med" type="triangle"/>
          </a:ln>
        </p:spPr>
      </p:cxnSp>
      <p:sp>
        <p:nvSpPr>
          <p:cNvPr id="680" name="Google Shape;680;p59"/>
          <p:cNvSpPr txBox="1"/>
          <p:nvPr/>
        </p:nvSpPr>
        <p:spPr>
          <a:xfrm>
            <a:off x="5371500" y="4776500"/>
            <a:ext cx="6492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Out</a:t>
            </a:r>
            <a:r>
              <a:rPr b="1" lang="en" sz="1000">
                <a:solidFill>
                  <a:schemeClr val="dk1"/>
                </a:solidFill>
                <a:latin typeface="Manrope"/>
                <a:ea typeface="Manrope"/>
                <a:cs typeface="Manrope"/>
                <a:sym typeface="Manrope"/>
              </a:rPr>
              <a:t>put</a:t>
            </a:r>
            <a:endParaRPr b="1" sz="1000">
              <a:solidFill>
                <a:schemeClr val="dk1"/>
              </a:solidFill>
              <a:latin typeface="Manrope"/>
              <a:ea typeface="Manrope"/>
              <a:cs typeface="Manrope"/>
              <a:sym typeface="Manrope"/>
            </a:endParaRPr>
          </a:p>
        </p:txBody>
      </p:sp>
      <p:sp>
        <p:nvSpPr>
          <p:cNvPr id="681" name="Google Shape;681;p59"/>
          <p:cNvSpPr/>
          <p:nvPr/>
        </p:nvSpPr>
        <p:spPr>
          <a:xfrm>
            <a:off x="6220625" y="4805075"/>
            <a:ext cx="1302000" cy="3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7 emotion </a:t>
            </a:r>
            <a:r>
              <a:rPr lang="en" sz="1200">
                <a:latin typeface="Manrope"/>
                <a:ea typeface="Manrope"/>
                <a:cs typeface="Manrope"/>
                <a:sym typeface="Manrope"/>
              </a:rPr>
              <a:t>classification</a:t>
            </a:r>
            <a:endParaRPr sz="1200">
              <a:latin typeface="Manrope"/>
              <a:ea typeface="Manrope"/>
              <a:cs typeface="Manrope"/>
              <a:sym typeface="Manrope"/>
            </a:endParaRPr>
          </a:p>
        </p:txBody>
      </p:sp>
      <p:sp>
        <p:nvSpPr>
          <p:cNvPr id="682" name="Google Shape;682;p59"/>
          <p:cNvSpPr txBox="1"/>
          <p:nvPr/>
        </p:nvSpPr>
        <p:spPr>
          <a:xfrm>
            <a:off x="5800675" y="743100"/>
            <a:ext cx="2367300" cy="2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anrope"/>
                <a:ea typeface="Manrope"/>
                <a:cs typeface="Manrope"/>
                <a:sym typeface="Manrope"/>
              </a:rPr>
              <a:t>CNN-2 PyTorch</a:t>
            </a:r>
            <a:endParaRPr b="1" sz="1600">
              <a:solidFill>
                <a:schemeClr val="dk1"/>
              </a:solidFill>
              <a:latin typeface="Manrope"/>
              <a:ea typeface="Manrope"/>
              <a:cs typeface="Manrope"/>
              <a:sym typeface="Manrope"/>
            </a:endParaRPr>
          </a:p>
        </p:txBody>
      </p:sp>
      <p:sp>
        <p:nvSpPr>
          <p:cNvPr id="683" name="Google Shape;683;p59"/>
          <p:cNvSpPr txBox="1"/>
          <p:nvPr/>
        </p:nvSpPr>
        <p:spPr>
          <a:xfrm>
            <a:off x="949925" y="756750"/>
            <a:ext cx="2836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anrope"/>
                <a:ea typeface="Manrope"/>
                <a:cs typeface="Manrope"/>
                <a:sym typeface="Manrope"/>
              </a:rPr>
              <a:t>CNN-1 TensorFlow</a:t>
            </a:r>
            <a:endParaRPr b="1" sz="1600">
              <a:solidFill>
                <a:schemeClr val="dk1"/>
              </a:solidFill>
              <a:latin typeface="Manrope"/>
              <a:ea typeface="Manrope"/>
              <a:cs typeface="Manrope"/>
              <a:sym typeface="Manrope"/>
            </a:endParaRPr>
          </a:p>
        </p:txBody>
      </p:sp>
      <p:sp>
        <p:nvSpPr>
          <p:cNvPr id="684" name="Google Shape;684;p59"/>
          <p:cNvSpPr txBox="1"/>
          <p:nvPr/>
        </p:nvSpPr>
        <p:spPr>
          <a:xfrm>
            <a:off x="812875" y="1141175"/>
            <a:ext cx="649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Input</a:t>
            </a:r>
            <a:endParaRPr b="1" sz="1000">
              <a:solidFill>
                <a:schemeClr val="dk1"/>
              </a:solidFill>
              <a:latin typeface="Manrope"/>
              <a:ea typeface="Manrope"/>
              <a:cs typeface="Manrope"/>
              <a:sym typeface="Manrope"/>
            </a:endParaRPr>
          </a:p>
        </p:txBody>
      </p:sp>
      <p:sp>
        <p:nvSpPr>
          <p:cNvPr id="685" name="Google Shape;685;p59"/>
          <p:cNvSpPr/>
          <p:nvPr/>
        </p:nvSpPr>
        <p:spPr>
          <a:xfrm>
            <a:off x="2044000" y="1160800"/>
            <a:ext cx="241500" cy="22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cxnSp>
        <p:nvCxnSpPr>
          <p:cNvPr id="686" name="Google Shape;686;p59"/>
          <p:cNvCxnSpPr/>
          <p:nvPr/>
        </p:nvCxnSpPr>
        <p:spPr>
          <a:xfrm>
            <a:off x="2162650" y="1385500"/>
            <a:ext cx="4200" cy="174900"/>
          </a:xfrm>
          <a:prstGeom prst="straightConnector1">
            <a:avLst/>
          </a:prstGeom>
          <a:noFill/>
          <a:ln cap="flat" cmpd="sng" w="9525">
            <a:solidFill>
              <a:schemeClr val="dk2"/>
            </a:solidFill>
            <a:prstDash val="solid"/>
            <a:round/>
            <a:headEnd len="med" w="med" type="none"/>
            <a:tailEnd len="med" w="med" type="triangle"/>
          </a:ln>
        </p:spPr>
      </p:cxnSp>
      <p:sp>
        <p:nvSpPr>
          <p:cNvPr id="687" name="Google Shape;687;p59"/>
          <p:cNvSpPr txBox="1"/>
          <p:nvPr/>
        </p:nvSpPr>
        <p:spPr>
          <a:xfrm>
            <a:off x="2764400" y="1160800"/>
            <a:ext cx="82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 x 48 x 48</a:t>
            </a:r>
            <a:endParaRPr sz="1000">
              <a:solidFill>
                <a:schemeClr val="dk1"/>
              </a:solidFill>
              <a:latin typeface="Manrope"/>
              <a:ea typeface="Manrope"/>
              <a:cs typeface="Manrope"/>
              <a:sym typeface="Manrope"/>
            </a:endParaRPr>
          </a:p>
        </p:txBody>
      </p:sp>
      <p:sp>
        <p:nvSpPr>
          <p:cNvPr id="688" name="Google Shape;688;p59"/>
          <p:cNvSpPr txBox="1"/>
          <p:nvPr/>
        </p:nvSpPr>
        <p:spPr>
          <a:xfrm>
            <a:off x="812875" y="4776500"/>
            <a:ext cx="6492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Output</a:t>
            </a:r>
            <a:endParaRPr b="1" sz="1000">
              <a:solidFill>
                <a:schemeClr val="dk1"/>
              </a:solidFill>
              <a:latin typeface="Manrope"/>
              <a:ea typeface="Manrope"/>
              <a:cs typeface="Manrope"/>
              <a:sym typeface="Manrope"/>
            </a:endParaRPr>
          </a:p>
        </p:txBody>
      </p:sp>
      <p:cxnSp>
        <p:nvCxnSpPr>
          <p:cNvPr id="689" name="Google Shape;689;p59"/>
          <p:cNvCxnSpPr/>
          <p:nvPr/>
        </p:nvCxnSpPr>
        <p:spPr>
          <a:xfrm>
            <a:off x="2162650" y="4629925"/>
            <a:ext cx="4200" cy="1749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59"/>
          <p:cNvSpPr/>
          <p:nvPr/>
        </p:nvSpPr>
        <p:spPr>
          <a:xfrm>
            <a:off x="1513750" y="4821500"/>
            <a:ext cx="1302000" cy="3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anrope"/>
                <a:ea typeface="Manrope"/>
                <a:cs typeface="Manrope"/>
                <a:sym typeface="Manrope"/>
              </a:rPr>
              <a:t>7 emotion classification</a:t>
            </a:r>
            <a:endParaRPr sz="1200">
              <a:latin typeface="Manrope"/>
              <a:ea typeface="Manrope"/>
              <a:cs typeface="Manrope"/>
              <a:sym typeface="Manrope"/>
            </a:endParaRPr>
          </a:p>
        </p:txBody>
      </p:sp>
      <p:cxnSp>
        <p:nvCxnSpPr>
          <p:cNvPr id="691" name="Google Shape;691;p59"/>
          <p:cNvCxnSpPr/>
          <p:nvPr/>
        </p:nvCxnSpPr>
        <p:spPr>
          <a:xfrm>
            <a:off x="6869525" y="3835825"/>
            <a:ext cx="4200" cy="174900"/>
          </a:xfrm>
          <a:prstGeom prst="straightConnector1">
            <a:avLst/>
          </a:prstGeom>
          <a:noFill/>
          <a:ln cap="flat" cmpd="sng" w="9525">
            <a:solidFill>
              <a:schemeClr val="dk2"/>
            </a:solidFill>
            <a:prstDash val="solid"/>
            <a:round/>
            <a:headEnd len="med" w="med" type="none"/>
            <a:tailEnd len="med" w="med" type="triangle"/>
          </a:ln>
        </p:spPr>
      </p:cxnSp>
      <p:sp>
        <p:nvSpPr>
          <p:cNvPr id="692" name="Google Shape;692;p59"/>
          <p:cNvSpPr/>
          <p:nvPr/>
        </p:nvSpPr>
        <p:spPr>
          <a:xfrm>
            <a:off x="6220625" y="4024575"/>
            <a:ext cx="1302000" cy="22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rope"/>
                <a:ea typeface="Manrope"/>
                <a:cs typeface="Manrope"/>
                <a:sym typeface="Manrope"/>
              </a:rPr>
              <a:t>512 neurons</a:t>
            </a:r>
            <a:endParaRPr>
              <a:latin typeface="Manrope"/>
              <a:ea typeface="Manrope"/>
              <a:cs typeface="Manrope"/>
              <a:sym typeface="Manrope"/>
            </a:endParaRPr>
          </a:p>
        </p:txBody>
      </p:sp>
      <p:cxnSp>
        <p:nvCxnSpPr>
          <p:cNvPr id="693" name="Google Shape;693;p59"/>
          <p:cNvCxnSpPr/>
          <p:nvPr/>
        </p:nvCxnSpPr>
        <p:spPr>
          <a:xfrm>
            <a:off x="6869525" y="4232863"/>
            <a:ext cx="4200" cy="174900"/>
          </a:xfrm>
          <a:prstGeom prst="straightConnector1">
            <a:avLst/>
          </a:prstGeom>
          <a:noFill/>
          <a:ln cap="flat" cmpd="sng" w="9525">
            <a:solidFill>
              <a:schemeClr val="dk2"/>
            </a:solidFill>
            <a:prstDash val="solid"/>
            <a:round/>
            <a:headEnd len="med" w="med" type="none"/>
            <a:tailEnd len="med" w="med" type="triangle"/>
          </a:ln>
        </p:spPr>
      </p:cxnSp>
      <p:sp>
        <p:nvSpPr>
          <p:cNvPr id="694" name="Google Shape;694;p59"/>
          <p:cNvSpPr/>
          <p:nvPr/>
        </p:nvSpPr>
        <p:spPr>
          <a:xfrm>
            <a:off x="6220625" y="4414825"/>
            <a:ext cx="1302000" cy="22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rope"/>
                <a:ea typeface="Manrope"/>
                <a:cs typeface="Manrope"/>
                <a:sym typeface="Manrope"/>
              </a:rPr>
              <a:t>256</a:t>
            </a:r>
            <a:r>
              <a:rPr lang="en">
                <a:latin typeface="Manrope"/>
                <a:ea typeface="Manrope"/>
                <a:cs typeface="Manrope"/>
                <a:sym typeface="Manrope"/>
              </a:rPr>
              <a:t> neurons</a:t>
            </a:r>
            <a:endParaRPr>
              <a:latin typeface="Manrope"/>
              <a:ea typeface="Manrope"/>
              <a:cs typeface="Manrope"/>
              <a:sym typeface="Manrope"/>
            </a:endParaRPr>
          </a:p>
        </p:txBody>
      </p:sp>
      <p:pic>
        <p:nvPicPr>
          <p:cNvPr id="695" name="Google Shape;695;p59"/>
          <p:cNvPicPr preferRelativeResize="0"/>
          <p:nvPr/>
        </p:nvPicPr>
        <p:blipFill>
          <a:blip r:embed="rId4">
            <a:alphaModFix/>
          </a:blip>
          <a:stretch>
            <a:fillRect/>
          </a:stretch>
        </p:blipFill>
        <p:spPr>
          <a:xfrm>
            <a:off x="759275" y="1546300"/>
            <a:ext cx="2810947" cy="3017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0"/>
          <p:cNvSpPr txBox="1"/>
          <p:nvPr>
            <p:ph type="title"/>
          </p:nvPr>
        </p:nvSpPr>
        <p:spPr>
          <a:xfrm>
            <a:off x="799500" y="157350"/>
            <a:ext cx="7134900" cy="8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FEM</a:t>
            </a:r>
            <a:r>
              <a:rPr lang="en" sz="3000"/>
              <a:t> Hyperparamete</a:t>
            </a:r>
            <a:r>
              <a:rPr lang="en" sz="3000"/>
              <a:t>r</a:t>
            </a:r>
            <a:r>
              <a:rPr lang="en" sz="3000"/>
              <a:t> Tuning</a:t>
            </a:r>
            <a:endParaRPr sz="3000"/>
          </a:p>
        </p:txBody>
      </p:sp>
      <p:sp>
        <p:nvSpPr>
          <p:cNvPr id="701" name="Google Shape;701;p60"/>
          <p:cNvSpPr txBox="1"/>
          <p:nvPr/>
        </p:nvSpPr>
        <p:spPr>
          <a:xfrm>
            <a:off x="412400" y="1421375"/>
            <a:ext cx="5246400" cy="346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conv1_filters: 32 to 128 (step of 32)</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conv2_filters: 64 to 256 (step of 64)</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conv3_filters: 128 to 512 (step of 128)</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conv4_filters: 256 to 512 (step of 128)</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dense_units (512 to 2048, step of 512)</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dropout_rate (0.3 to 0.7, step of 0.1)</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learning_rate (choice of 0.001, 0.0005, or 0.0001)</a:t>
            </a:r>
            <a:endParaRPr sz="1600">
              <a:solidFill>
                <a:schemeClr val="dk1"/>
              </a:solidFill>
              <a:latin typeface="Manrope"/>
              <a:ea typeface="Manrope"/>
              <a:cs typeface="Manrope"/>
              <a:sym typeface="Manrope"/>
            </a:endParaRPr>
          </a:p>
          <a:p>
            <a:pPr indent="0" lvl="0" marL="457200" rtl="0" algn="l">
              <a:spcBef>
                <a:spcPts val="0"/>
              </a:spcBef>
              <a:spcAft>
                <a:spcPts val="0"/>
              </a:spcAft>
              <a:buNone/>
            </a:pPr>
            <a:r>
              <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aims to maximize validation accuracy with  10 different randomly-chosen hyperparameter combinations</a:t>
            </a:r>
            <a:endParaRPr sz="1600">
              <a:solidFill>
                <a:schemeClr val="dk1"/>
              </a:solidFill>
              <a:latin typeface="Manrope"/>
              <a:ea typeface="Manrope"/>
              <a:cs typeface="Manrope"/>
              <a:sym typeface="Manrope"/>
            </a:endParaRPr>
          </a:p>
        </p:txBody>
      </p:sp>
      <p:sp>
        <p:nvSpPr>
          <p:cNvPr id="702" name="Google Shape;702;p60"/>
          <p:cNvSpPr txBox="1"/>
          <p:nvPr/>
        </p:nvSpPr>
        <p:spPr>
          <a:xfrm>
            <a:off x="5658800" y="1421375"/>
            <a:ext cx="3485100" cy="30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anrope"/>
                <a:ea typeface="Manrope"/>
                <a:cs typeface="Manrope"/>
                <a:sym typeface="Manrope"/>
              </a:rPr>
              <a:t>Best hyperparameters</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conv1_filters: 96</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conv2_filters: 192</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conv3_filters: 384</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conv4_filters: 512</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dense_units: 1536</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dropout_rate: 0.60</a:t>
            </a:r>
            <a:endParaRPr sz="1600">
              <a:solidFill>
                <a:schemeClr val="dk1"/>
              </a:solidFill>
              <a:latin typeface="Manrope"/>
              <a:ea typeface="Manrope"/>
              <a:cs typeface="Manrope"/>
              <a:sym typeface="Manrope"/>
            </a:endParaRPr>
          </a:p>
          <a:p>
            <a:pPr indent="-330200" lvl="0" marL="457200" rtl="0" algn="l">
              <a:spcBef>
                <a:spcPts val="0"/>
              </a:spcBef>
              <a:spcAft>
                <a:spcPts val="0"/>
              </a:spcAft>
              <a:buClr>
                <a:schemeClr val="dk1"/>
              </a:buClr>
              <a:buSzPts val="1600"/>
              <a:buFont typeface="Manrope"/>
              <a:buChar char="●"/>
            </a:pPr>
            <a:r>
              <a:rPr lang="en" sz="1600">
                <a:solidFill>
                  <a:schemeClr val="dk1"/>
                </a:solidFill>
                <a:latin typeface="Manrope"/>
                <a:ea typeface="Manrope"/>
                <a:cs typeface="Manrope"/>
                <a:sym typeface="Manrope"/>
              </a:rPr>
              <a:t>learning_rate: 0.0001</a:t>
            </a:r>
            <a:endParaRPr sz="16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